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1" r:id="rId2"/>
    <p:sldMasterId id="2147483747" r:id="rId3"/>
    <p:sldMasterId id="2147483759" r:id="rId4"/>
    <p:sldMasterId id="2147483765" r:id="rId5"/>
    <p:sldMasterId id="2147483771" r:id="rId6"/>
    <p:sldMasterId id="2147483775" r:id="rId7"/>
    <p:sldMasterId id="2147483781" r:id="rId8"/>
    <p:sldMasterId id="2147483790" r:id="rId9"/>
    <p:sldMasterId id="2147483795" r:id="rId10"/>
  </p:sldMasterIdLst>
  <p:notesMasterIdLst>
    <p:notesMasterId r:id="rId38"/>
  </p:notesMasterIdLst>
  <p:sldIdLst>
    <p:sldId id="2682" r:id="rId11"/>
    <p:sldId id="2689" r:id="rId12"/>
    <p:sldId id="2694" r:id="rId13"/>
    <p:sldId id="2693" r:id="rId14"/>
    <p:sldId id="2695" r:id="rId15"/>
    <p:sldId id="2696" r:id="rId16"/>
    <p:sldId id="2697" r:id="rId17"/>
    <p:sldId id="2698" r:id="rId18"/>
    <p:sldId id="2701" r:id="rId19"/>
    <p:sldId id="2722" r:id="rId20"/>
    <p:sldId id="2700" r:id="rId21"/>
    <p:sldId id="2711" r:id="rId22"/>
    <p:sldId id="2705" r:id="rId23"/>
    <p:sldId id="2706" r:id="rId24"/>
    <p:sldId id="2703" r:id="rId25"/>
    <p:sldId id="2704" r:id="rId26"/>
    <p:sldId id="2712" r:id="rId27"/>
    <p:sldId id="2719" r:id="rId28"/>
    <p:sldId id="2716" r:id="rId29"/>
    <p:sldId id="2714" r:id="rId30"/>
    <p:sldId id="2723" r:id="rId31"/>
    <p:sldId id="2724" r:id="rId32"/>
    <p:sldId id="2725" r:id="rId33"/>
    <p:sldId id="2717" r:id="rId34"/>
    <p:sldId id="2710" r:id="rId35"/>
    <p:sldId id="2720" r:id="rId36"/>
    <p:sldId id="2683" r:id="rId37"/>
  </p:sldIdLst>
  <p:sldSz cx="9906000" cy="6858000" type="A4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sz="1300" b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erSign CMS" id="{808B1DBF-3095-4749-B591-1FF2D4539864}">
          <p14:sldIdLst>
            <p14:sldId id="2682"/>
            <p14:sldId id="2689"/>
            <p14:sldId id="2694"/>
            <p14:sldId id="2693"/>
            <p14:sldId id="2695"/>
            <p14:sldId id="2696"/>
            <p14:sldId id="2697"/>
            <p14:sldId id="2698"/>
            <p14:sldId id="2701"/>
            <p14:sldId id="2722"/>
            <p14:sldId id="2700"/>
            <p14:sldId id="2711"/>
            <p14:sldId id="2705"/>
            <p14:sldId id="2706"/>
            <p14:sldId id="2703"/>
            <p14:sldId id="2704"/>
            <p14:sldId id="2712"/>
            <p14:sldId id="2719"/>
            <p14:sldId id="2716"/>
            <p14:sldId id="2714"/>
            <p14:sldId id="2723"/>
            <p14:sldId id="2724"/>
            <p14:sldId id="2725"/>
          </p14:sldIdLst>
        </p14:section>
        <p14:section name="Appendix" id="{032D5F66-AA69-493D-9F3C-5E35FCC031D0}">
          <p14:sldIdLst>
            <p14:sldId id="2717"/>
            <p14:sldId id="2710"/>
            <p14:sldId id="2720"/>
          </p14:sldIdLst>
        </p14:section>
        <p14:section name="Спасибо за внимание!" id="{C20495D2-27D4-4DFD-A905-563BFF8CC0B8}">
          <p14:sldIdLst>
            <p14:sldId id="26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955" userDrawn="1">
          <p15:clr>
            <a:srgbClr val="A4A3A4"/>
          </p15:clr>
        </p15:guide>
        <p15:guide id="3" pos="398">
          <p15:clr>
            <a:srgbClr val="A4A3A4"/>
          </p15:clr>
        </p15:guide>
        <p15:guide id="4" pos="5274" userDrawn="1">
          <p15:clr>
            <a:srgbClr val="A4A3A4"/>
          </p15:clr>
        </p15:guide>
        <p15:guide id="5" pos="1737">
          <p15:clr>
            <a:srgbClr val="A4A3A4"/>
          </p15:clr>
        </p15:guide>
        <p15:guide id="6" pos="3143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  <p15:guide id="9" orient="horz" pos="1256" userDrawn="1">
          <p15:clr>
            <a:srgbClr val="A4A3A4"/>
          </p15:clr>
        </p15:guide>
        <p15:guide id="10" orient="horz" pos="1480" userDrawn="1">
          <p15:clr>
            <a:srgbClr val="A4A3A4"/>
          </p15:clr>
        </p15:guide>
        <p15:guide id="11" orient="horz" pos="4133" userDrawn="1">
          <p15:clr>
            <a:srgbClr val="A4A3A4"/>
          </p15:clr>
        </p15:guide>
        <p15:guide id="12" orient="horz" pos="3339">
          <p15:clr>
            <a:srgbClr val="A4A3A4"/>
          </p15:clr>
        </p15:guide>
        <p15:guide id="13" pos="2054">
          <p15:clr>
            <a:srgbClr val="A4A3A4"/>
          </p15:clr>
        </p15:guide>
        <p15:guide id="14" orient="horz" pos="4315">
          <p15:clr>
            <a:srgbClr val="A4A3A4"/>
          </p15:clr>
        </p15:guide>
        <p15:guide id="15" pos="308">
          <p15:clr>
            <a:srgbClr val="A4A3A4"/>
          </p15:clr>
        </p15:guide>
        <p15:guide id="16" pos="3120">
          <p15:clr>
            <a:srgbClr val="A4A3A4"/>
          </p15:clr>
        </p15:guide>
        <p15:guide id="17" orient="horz" pos="1253">
          <p15:clr>
            <a:srgbClr val="A4A3A4"/>
          </p15:clr>
        </p15:guide>
        <p15:guide id="18" orient="horz" pos="2160">
          <p15:clr>
            <a:srgbClr val="A4A3A4"/>
          </p15:clr>
        </p15:guide>
        <p15:guide id="19" pos="5275">
          <p15:clr>
            <a:srgbClr val="A4A3A4"/>
          </p15:clr>
        </p15:guide>
        <p15:guide id="20" pos="59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Novikova/LGERA  Russia Subsidiary. HE SE Team(irina.novikova@lge.com)" initials="INRSHST" lastIdx="1" clrIdx="0">
    <p:extLst>
      <p:ext uri="{19B8F6BF-5375-455C-9EA6-DF929625EA0E}">
        <p15:presenceInfo xmlns:p15="http://schemas.microsoft.com/office/powerpoint/2012/main" userId="S-1-5-21-2543426832-1914326140-3112152631-1956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4D"/>
    <a:srgbClr val="B00043"/>
    <a:srgbClr val="3A96A8"/>
    <a:srgbClr val="009999"/>
    <a:srgbClr val="DAD3C3"/>
    <a:srgbClr val="FEF7ED"/>
    <a:srgbClr val="B00036"/>
    <a:srgbClr val="008000"/>
    <a:srgbClr val="C5003D"/>
    <a:srgbClr val="C8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84012" autoAdjust="0"/>
  </p:normalViewPr>
  <p:slideViewPr>
    <p:cSldViewPr>
      <p:cViewPr varScale="1">
        <p:scale>
          <a:sx n="112" d="100"/>
          <a:sy n="112" d="100"/>
        </p:scale>
        <p:origin x="1548" y="96"/>
      </p:cViewPr>
      <p:guideLst>
        <p:guide orient="horz" pos="504"/>
        <p:guide pos="5955"/>
        <p:guide pos="398"/>
        <p:guide pos="5274"/>
        <p:guide pos="1737"/>
        <p:guide pos="3143"/>
        <p:guide orient="horz" pos="799"/>
        <p:guide orient="horz" pos="1049"/>
        <p:guide orient="horz" pos="1256"/>
        <p:guide orient="horz" pos="1480"/>
        <p:guide orient="horz" pos="4133"/>
        <p:guide orient="horz" pos="3339"/>
        <p:guide pos="2054"/>
        <p:guide orient="horz" pos="4315"/>
        <p:guide pos="308"/>
        <p:guide pos="3120"/>
        <p:guide orient="horz" pos="1253"/>
        <p:guide orient="horz" pos="2160"/>
        <p:guide pos="5275"/>
        <p:guide pos="5932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-6012"/>
    </p:cViewPr>
  </p:sorterViewPr>
  <p:notesViewPr>
    <p:cSldViewPr>
      <p:cViewPr varScale="1">
        <p:scale>
          <a:sx n="87" d="100"/>
          <a:sy n="87" d="100"/>
        </p:scale>
        <p:origin x="-3756" y="-84"/>
      </p:cViewPr>
      <p:guideLst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 Narrow" panose="020B0606020202030204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 Narrow" panose="020B0606020202030204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fld id="{4CA7972E-0BF4-4A72-8D08-76645DD6A7C2}" type="datetimeFigureOut">
              <a:rPr lang="ko-KR" altLang="en-US" smtClean="0"/>
              <a:pPr>
                <a:defRPr/>
              </a:pPr>
              <a:t>2020-07-25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 Narrow" panose="020B0606020202030204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latin typeface="Arial Narrow" panose="020B0606020202030204" pitchFamily="34" charset="0"/>
                <a:ea typeface="돋움" pitchFamily="50" charset="-127"/>
              </a:defRPr>
            </a:lvl1pPr>
          </a:lstStyle>
          <a:p>
            <a:pPr>
              <a:defRPr/>
            </a:pPr>
            <a:fld id="{13E1234E-2FF7-47B0-97CE-FF9848F2D6DF}" type="slidenum">
              <a:rPr lang="ko-KR" altLang="en-US" smtClean="0"/>
              <a:pPr>
                <a:defRPr/>
              </a:pPr>
              <a:t>‹№›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3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703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7935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4646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1" y="1600200"/>
            <a:ext cx="438150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0237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0590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1241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3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6749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2630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765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3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2" y="274638"/>
            <a:ext cx="6534150" cy="5853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8432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5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98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F67015-4C0C-4BDA-8D68-3D321DF30192}" type="slidenum">
              <a:rPr lang="ko-KR" altLang="en-US"/>
              <a:pPr>
                <a:defRPr/>
              </a:pPr>
              <a:t>‹№›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6236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A9AC-C1F2-40A8-9B4E-965DCFA62A93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7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0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60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210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F67015-4C0C-4BDA-8D68-3D321DF30192}" type="slidenum">
              <a:rPr lang="ko-KR" altLang="en-US"/>
              <a:pPr>
                <a:defRPr/>
              </a:pPr>
              <a:t>‹№›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14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A9AC-C1F2-40A8-9B4E-965DCFA62A93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7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18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41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782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484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43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9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9"/>
          <p:cNvCxnSpPr/>
          <p:nvPr userDrawn="1"/>
        </p:nvCxnSpPr>
        <p:spPr>
          <a:xfrm>
            <a:off x="1437938" y="1628800"/>
            <a:ext cx="390000" cy="0"/>
          </a:xfrm>
          <a:prstGeom prst="line">
            <a:avLst/>
          </a:prstGeom>
          <a:ln w="38100" cap="rnd"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V:\@@.Mkt Team\Branding\B2B BCG 1.0_1 Package (Korean)\2. LGE_B2B Brand Logo\04 png file\B2B Brand Logo-01 3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845904"/>
            <a:ext cx="2088232" cy="7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1252384" y="1075934"/>
            <a:ext cx="7667748" cy="575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+mj-lt"/>
                <a:ea typeface="LG스마트체 Regular" pitchFamily="50" charset="-127"/>
              </a:defRPr>
            </a:lvl1pPr>
          </a:lstStyle>
          <a:p>
            <a:pPr lvl="0"/>
            <a:r>
              <a:rPr lang="en-US" altLang="ko-KR" dirty="0"/>
              <a:t>Model Name Arial 32pt</a:t>
            </a:r>
            <a:endParaRPr lang="ko-KR" altLang="en-US" dirty="0"/>
          </a:p>
        </p:txBody>
      </p:sp>
      <p:sp>
        <p:nvSpPr>
          <p:cNvPr id="2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1252384" y="1671380"/>
            <a:ext cx="7667748" cy="38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latin typeface="+mj-lt"/>
                <a:ea typeface="LG스마트체 Regular" pitchFamily="50" charset="-127"/>
              </a:defRPr>
            </a:lvl1pPr>
          </a:lstStyle>
          <a:p>
            <a:pPr lvl="0"/>
            <a:r>
              <a:rPr lang="en-US" altLang="ko-KR" dirty="0"/>
              <a:t>(Product Category</a:t>
            </a:r>
            <a:r>
              <a:rPr lang="ko-KR" altLang="en-US" dirty="0"/>
              <a:t>  </a:t>
            </a:r>
            <a:r>
              <a:rPr lang="en-US" altLang="ko-KR" dirty="0"/>
              <a:t>Arial 20pt)</a:t>
            </a:r>
            <a:endParaRPr lang="ko-KR" altLang="en-US" dirty="0"/>
          </a:p>
        </p:txBody>
      </p:sp>
      <p:sp>
        <p:nvSpPr>
          <p:cNvPr id="2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325324" y="2420888"/>
            <a:ext cx="3960477" cy="1596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342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 i="0" baseline="0">
                <a:solidFill>
                  <a:schemeClr val="tx1"/>
                </a:solidFill>
                <a:latin typeface="+mj-lt"/>
                <a:ea typeface="LG스마트체 Regular" pitchFamily="50" charset="-127"/>
                <a:cs typeface="LG스마트체 Regular" pitchFamily="50" charset="-127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1. Product Overview</a:t>
            </a:r>
          </a:p>
          <a:p>
            <a:r>
              <a:rPr lang="en-US" altLang="ko-KR" dirty="0"/>
              <a:t>2. USP</a:t>
            </a:r>
          </a:p>
          <a:p>
            <a:r>
              <a:rPr lang="en-US" altLang="ko-KR" dirty="0"/>
              <a:t>3. Key Features</a:t>
            </a:r>
          </a:p>
          <a:p>
            <a:r>
              <a:rPr lang="en-US" altLang="ko-KR" dirty="0"/>
              <a:t>4. Specifications </a:t>
            </a:r>
          </a:p>
        </p:txBody>
      </p:sp>
      <p:sp>
        <p:nvSpPr>
          <p:cNvPr id="32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5325324" y="4098271"/>
            <a:ext cx="4032448" cy="247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October 31. 2017  Arial 12pt </a:t>
            </a:r>
          </a:p>
        </p:txBody>
      </p:sp>
      <p:sp>
        <p:nvSpPr>
          <p:cNvPr id="33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5325324" y="4348901"/>
            <a:ext cx="4032448" cy="22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Information Display Business Unit  </a:t>
            </a:r>
          </a:p>
        </p:txBody>
      </p:sp>
      <p:sp>
        <p:nvSpPr>
          <p:cNvPr id="12" name="직사각형 11"/>
          <p:cNvSpPr/>
          <p:nvPr userDrawn="1"/>
        </p:nvSpPr>
        <p:spPr>
          <a:xfrm>
            <a:off x="4173416" y="70339"/>
            <a:ext cx="1500554" cy="2188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000" b="0" dirty="0">
                <a:solidFill>
                  <a:prstClr val="white">
                    <a:lumMod val="75000"/>
                  </a:prstClr>
                </a:solidFill>
              </a:rPr>
              <a:t>LGE Internal Use Only</a:t>
            </a:r>
          </a:p>
        </p:txBody>
      </p:sp>
      <p:sp>
        <p:nvSpPr>
          <p:cNvPr id="56" name="텍스트 개체 틀 2"/>
          <p:cNvSpPr>
            <a:spLocks noGrp="1"/>
          </p:cNvSpPr>
          <p:nvPr>
            <p:ph type="body" sz="quarter" idx="15" hasCustomPrompt="1"/>
          </p:nvPr>
        </p:nvSpPr>
        <p:spPr>
          <a:xfrm>
            <a:off x="1243135" y="5832928"/>
            <a:ext cx="4032448" cy="36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SH7DD   Arial 25pt</a:t>
            </a:r>
          </a:p>
        </p:txBody>
      </p:sp>
    </p:spTree>
    <p:extLst>
      <p:ext uri="{BB962C8B-B14F-4D97-AF65-F5344CB8AC3E}">
        <p14:creationId xmlns:p14="http://schemas.microsoft.com/office/powerpoint/2010/main" val="1557417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76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941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4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781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9"/>
          <p:cNvCxnSpPr/>
          <p:nvPr userDrawn="1"/>
        </p:nvCxnSpPr>
        <p:spPr>
          <a:xfrm>
            <a:off x="1437938" y="1628800"/>
            <a:ext cx="390000" cy="0"/>
          </a:xfrm>
          <a:prstGeom prst="line">
            <a:avLst/>
          </a:prstGeom>
          <a:ln w="38100" cap="rnd"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V:\@@.Mkt Team\Branding\B2B BCG 1.0_1 Package (Korean)\2. LGE_B2B Brand Logo\04 png file\B2B Brand Logo-01 3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845904"/>
            <a:ext cx="2088232" cy="7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1252384" y="1075934"/>
            <a:ext cx="7667748" cy="575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+mj-lt"/>
                <a:ea typeface="LG스마트체 Regular" pitchFamily="50" charset="-127"/>
              </a:defRPr>
            </a:lvl1pPr>
          </a:lstStyle>
          <a:p>
            <a:pPr lvl="0"/>
            <a:r>
              <a:rPr lang="en-US" altLang="ko-KR" dirty="0"/>
              <a:t>Model Name Arial 32pt</a:t>
            </a:r>
            <a:endParaRPr lang="ko-KR" altLang="en-US" dirty="0"/>
          </a:p>
        </p:txBody>
      </p:sp>
      <p:sp>
        <p:nvSpPr>
          <p:cNvPr id="2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1252384" y="1671380"/>
            <a:ext cx="7667748" cy="38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latin typeface="+mj-lt"/>
                <a:ea typeface="LG스마트체 Regular" pitchFamily="50" charset="-127"/>
              </a:defRPr>
            </a:lvl1pPr>
          </a:lstStyle>
          <a:p>
            <a:pPr lvl="0"/>
            <a:r>
              <a:rPr lang="en-US" altLang="ko-KR" dirty="0"/>
              <a:t>(Product Category</a:t>
            </a:r>
            <a:r>
              <a:rPr lang="ko-KR" altLang="en-US" dirty="0"/>
              <a:t>  </a:t>
            </a:r>
            <a:r>
              <a:rPr lang="en-US" altLang="ko-KR" dirty="0"/>
              <a:t>Arial 20pt)</a:t>
            </a:r>
            <a:endParaRPr lang="ko-KR" altLang="en-US" dirty="0"/>
          </a:p>
        </p:txBody>
      </p:sp>
      <p:sp>
        <p:nvSpPr>
          <p:cNvPr id="2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325324" y="2420888"/>
            <a:ext cx="3960477" cy="1596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342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 i="0" baseline="0">
                <a:solidFill>
                  <a:schemeClr val="tx1"/>
                </a:solidFill>
                <a:latin typeface="+mj-lt"/>
                <a:ea typeface="LG스마트체 Regular" pitchFamily="50" charset="-127"/>
                <a:cs typeface="LG스마트체 Regular" pitchFamily="50" charset="-127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1. Product Overview</a:t>
            </a:r>
          </a:p>
          <a:p>
            <a:r>
              <a:rPr lang="en-US" altLang="ko-KR" dirty="0"/>
              <a:t>2. USP</a:t>
            </a:r>
          </a:p>
          <a:p>
            <a:r>
              <a:rPr lang="en-US" altLang="ko-KR" dirty="0"/>
              <a:t>3. Key Features</a:t>
            </a:r>
          </a:p>
          <a:p>
            <a:r>
              <a:rPr lang="en-US" altLang="ko-KR" dirty="0"/>
              <a:t>4. Specifications </a:t>
            </a:r>
          </a:p>
        </p:txBody>
      </p:sp>
      <p:sp>
        <p:nvSpPr>
          <p:cNvPr id="32" name="텍스트 개체 틀 2"/>
          <p:cNvSpPr>
            <a:spLocks noGrp="1"/>
          </p:cNvSpPr>
          <p:nvPr>
            <p:ph type="body" sz="quarter" idx="13" hasCustomPrompt="1"/>
          </p:nvPr>
        </p:nvSpPr>
        <p:spPr>
          <a:xfrm>
            <a:off x="5325324" y="4098271"/>
            <a:ext cx="4032448" cy="247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October 31. 2017  Arial 12pt </a:t>
            </a:r>
          </a:p>
        </p:txBody>
      </p:sp>
      <p:sp>
        <p:nvSpPr>
          <p:cNvPr id="33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5325324" y="4348901"/>
            <a:ext cx="4032448" cy="22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Information Display Business Unit  </a:t>
            </a:r>
          </a:p>
        </p:txBody>
      </p:sp>
      <p:sp>
        <p:nvSpPr>
          <p:cNvPr id="12" name="직사각형 11"/>
          <p:cNvSpPr/>
          <p:nvPr userDrawn="1"/>
        </p:nvSpPr>
        <p:spPr>
          <a:xfrm>
            <a:off x="4173416" y="70339"/>
            <a:ext cx="1500554" cy="2188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000" b="0" dirty="0">
                <a:solidFill>
                  <a:prstClr val="white">
                    <a:lumMod val="75000"/>
                  </a:prstClr>
                </a:solidFill>
              </a:rPr>
              <a:t>LGE Internal Use Only</a:t>
            </a:r>
          </a:p>
        </p:txBody>
      </p:sp>
      <p:sp>
        <p:nvSpPr>
          <p:cNvPr id="56" name="텍스트 개체 틀 2"/>
          <p:cNvSpPr>
            <a:spLocks noGrp="1"/>
          </p:cNvSpPr>
          <p:nvPr>
            <p:ph type="body" sz="quarter" idx="15" hasCustomPrompt="1"/>
          </p:nvPr>
        </p:nvSpPr>
        <p:spPr>
          <a:xfrm>
            <a:off x="1243135" y="5832928"/>
            <a:ext cx="4032448" cy="36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+mj-lt"/>
                <a:ea typeface="LG스마트체 Regular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SH7DD   Arial 25pt</a:t>
            </a:r>
          </a:p>
        </p:txBody>
      </p:sp>
    </p:spTree>
    <p:extLst>
      <p:ext uri="{BB962C8B-B14F-4D97-AF65-F5344CB8AC3E}">
        <p14:creationId xmlns:p14="http://schemas.microsoft.com/office/powerpoint/2010/main" val="366128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/>
          <p:cNvCxnSpPr/>
          <p:nvPr userDrawn="1"/>
        </p:nvCxnSpPr>
        <p:spPr>
          <a:xfrm flipH="1">
            <a:off x="3502984" y="3934295"/>
            <a:ext cx="2900033" cy="0"/>
          </a:xfrm>
          <a:prstGeom prst="line">
            <a:avLst/>
          </a:prstGeom>
          <a:ln w="6350" cmpd="sng">
            <a:solidFill>
              <a:srgbClr val="A500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4"/>
          <p:cNvCxnSpPr/>
          <p:nvPr userDrawn="1"/>
        </p:nvCxnSpPr>
        <p:spPr>
          <a:xfrm flipH="1">
            <a:off x="3502984" y="2618179"/>
            <a:ext cx="2900033" cy="0"/>
          </a:xfrm>
          <a:prstGeom prst="line">
            <a:avLst/>
          </a:prstGeom>
          <a:ln w="6350" cmpd="sng">
            <a:solidFill>
              <a:srgbClr val="A500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02732" y="3009908"/>
            <a:ext cx="430053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Vertical Business Team 3, Information Display Business Unit</a:t>
            </a:r>
          </a:p>
        </p:txBody>
      </p:sp>
      <p:sp>
        <p:nvSpPr>
          <p:cNvPr id="13" name="Text Placehold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02732" y="3299609"/>
            <a:ext cx="430053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 err="1"/>
              <a:t>Hyunrok</a:t>
            </a:r>
            <a:r>
              <a:rPr lang="en-US" altLang="ko-KR" dirty="0"/>
              <a:t> Sung (hyunrok.sung@lge.com)</a:t>
            </a:r>
            <a:endParaRPr lang="ko-KR" altLang="en-US" dirty="0"/>
          </a:p>
        </p:txBody>
      </p:sp>
      <p:sp>
        <p:nvSpPr>
          <p:cNvPr id="14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02732" y="3589310"/>
            <a:ext cx="430053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+82-2-3777-7241 / +82-10-8916-8795</a:t>
            </a:r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02985" y="2752071"/>
            <a:ext cx="2900032" cy="150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굴림" pitchFamily="50" charset="-127"/>
                <a:cs typeface="Arial" panose="020B0604020202020204" pitchFamily="34" charset="0"/>
              </a:rPr>
              <a:t>Contact Point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2143" y="6503270"/>
            <a:ext cx="43017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900" b="0" dirty="0">
                <a:solidFill>
                  <a:prstClr val="white">
                    <a:lumMod val="50000"/>
                  </a:prstClr>
                </a:solidFill>
                <a:latin typeface="Arial"/>
                <a:ea typeface="LG스마트체 Regular"/>
                <a:cs typeface="Arial"/>
              </a:rPr>
              <a:t>Copyright ⓒ 2017 LG Electronics. all right reserved.</a:t>
            </a:r>
            <a:endParaRPr lang="ko-KR" altLang="en-US" sz="900" b="0" dirty="0">
              <a:solidFill>
                <a:prstClr val="white">
                  <a:lumMod val="50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02732" y="4040493"/>
            <a:ext cx="430053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www.lg.com/global/business/information-display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02984" y="2276872"/>
            <a:ext cx="290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Arial"/>
                <a:ea typeface="LG Smart_Global SemiBold" charset="0"/>
                <a:cs typeface="Arial" pitchFamily="34" charset="0"/>
              </a:rPr>
              <a:t>Innovation for a better life</a:t>
            </a:r>
          </a:p>
        </p:txBody>
      </p:sp>
      <p:pic>
        <p:nvPicPr>
          <p:cNvPr id="16" name="Picture 2" descr="V:\@@.Mkt Team\Branding\B2B BCG 1.0_1 Package (Korean)\2. LGE_B2B Brand Logo\04 png file\B2B Brand Logo-01 3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92" y="5652917"/>
            <a:ext cx="2088232" cy="7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CCC1-E6D3-4323-B158-34713BC1FBC2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4C69-9AE1-467E-822D-CA0D1526611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‹№›</a:t>
            </a:fld>
            <a:r>
              <a:rPr lang="en-US" altLang="ko-KR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3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468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0912" y="6129300"/>
            <a:ext cx="2312987" cy="4778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090A9AC-C1F2-40A8-9B4E-965DCFA62A93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803" r:id="rId4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173416" y="70339"/>
            <a:ext cx="1500554" cy="2188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000" b="0" dirty="0">
                <a:solidFill>
                  <a:prstClr val="white">
                    <a:lumMod val="75000"/>
                  </a:prstClr>
                </a:solidFill>
              </a:rPr>
              <a:t>LGE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7162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6" y="6257925"/>
            <a:ext cx="2312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BFDB7FDE-904F-401C-A14B-A0DA37E1EE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8" descr="36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6" y="6257925"/>
            <a:ext cx="2312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FD9D170-505B-446C-AC17-8A4CF5119AD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6" y="6257925"/>
            <a:ext cx="2312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FD9D170-505B-446C-AC17-8A4CF5119AD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6" y="6257925"/>
            <a:ext cx="2312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E093CC1-24E6-4A95-94B5-CE638B890EB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0010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8468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031" name="그림 8" descr="3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4684"/>
            <a:ext cx="9906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0912" y="6129300"/>
            <a:ext cx="2312987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A9AC-C1F2-40A8-9B4E-965DCFA62A93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666" y="224644"/>
            <a:ext cx="688791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22.png"/><Relationship Id="rId5" Type="http://schemas.openxmlformats.org/officeDocument/2006/relationships/image" Target="../media/image70.png"/><Relationship Id="rId10" Type="http://schemas.openxmlformats.org/officeDocument/2006/relationships/image" Target="../media/image30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jpe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2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g-b2b.com.ua/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lg-b2b.com.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emf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34728" y="2348880"/>
            <a:ext cx="744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Єдине рішення для керування контентом</a:t>
            </a:r>
            <a:endParaRPr lang="ru-RU" sz="2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2880" y="0"/>
            <a:ext cx="2016224" cy="368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6596" y="144878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1047118" y="1460595"/>
            <a:ext cx="7667748" cy="575890"/>
          </a:xfrm>
        </p:spPr>
        <p:txBody>
          <a:bodyPr/>
          <a:lstStyle/>
          <a:p>
            <a:r>
              <a:rPr lang="en-US" altLang="ko-KR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</a:t>
            </a:r>
          </a:p>
        </p:txBody>
      </p:sp>
      <p:cxnSp>
        <p:nvCxnSpPr>
          <p:cNvPr id="9" name="직선 연결선 51"/>
          <p:cNvCxnSpPr/>
          <p:nvPr/>
        </p:nvCxnSpPr>
        <p:spPr>
          <a:xfrm>
            <a:off x="1128442" y="2240868"/>
            <a:ext cx="7679305" cy="0"/>
          </a:xfrm>
          <a:prstGeom prst="line">
            <a:avLst/>
          </a:prstGeom>
          <a:ln w="38100"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5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865942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1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Створенная контенту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відтворювати контент за допомогою плейлистів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створювати індивідуальні шаблони, в які можуть бути включені:</a:t>
            </a:r>
            <a:endParaRPr lang="ru-RU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34035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11426" r="11898"/>
          <a:stretch/>
        </p:blipFill>
        <p:spPr>
          <a:xfrm>
            <a:off x="5132442" y="2211763"/>
            <a:ext cx="4320924" cy="243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504" y="2113990"/>
            <a:ext cx="4416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Зображення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RSS</a:t>
            </a: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сторінки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Потоки даних</a:t>
            </a:r>
            <a:endParaRPr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 з </a:t>
            </a: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зовнішніх</a:t>
            </a: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джерел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800" b="0" dirty="0" smtClean="0"/>
              <a:t>Дані </a:t>
            </a:r>
            <a:r>
              <a:rPr lang="uk-UA" sz="1800" b="0" dirty="0"/>
              <a:t>з зовнішніх пристроїв</a:t>
            </a:r>
            <a:r>
              <a:rPr lang="uk-UA" sz="1800" b="0" dirty="0" smtClean="0"/>
              <a:t>, що підключені </a:t>
            </a:r>
            <a:r>
              <a:rPr lang="uk-UA" sz="1800" b="0" dirty="0"/>
              <a:t>до </a:t>
            </a:r>
            <a:r>
              <a:rPr lang="uk-UA" sz="1800" b="0" dirty="0" smtClean="0"/>
              <a:t>дисплеїв </a:t>
            </a:r>
            <a:r>
              <a:rPr lang="uk-UA" sz="1800" b="0" dirty="0"/>
              <a:t>через вбудовану в дисплей точку доступу</a:t>
            </a:r>
            <a:endParaRPr lang="ru-RU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8319" y="4666852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0" kern="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kumimoji="0" lang="ru-RU" altLang="ko-KR" sz="1600" b="0" kern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нтерфейс</a:t>
            </a:r>
            <a:r>
              <a:rPr kumimoji="0" lang="ru-RU" altLang="ko-KR" sz="1600" b="0" kern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ko-KR" sz="1600" b="0" kern="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kumimoji="0" lang="en-US" altLang="ko-KR" sz="1600" b="0" kern="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Editor</a:t>
            </a:r>
            <a:endParaRPr kumimoji="0" lang="ko-KR" altLang="en-US" sz="1600" b="0" kern="0" dirty="0">
              <a:solidFill>
                <a:srgbClr val="C2004D"/>
              </a:solidFill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031" y="5439677"/>
            <a:ext cx="867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00000"/>
              </a:lnSpc>
              <a:spcBef>
                <a:spcPts val="600"/>
              </a:spcBef>
            </a:pP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шаблон можуть бути додані ефекти початку відтворення контенту, необхідність повтору і тривалість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відтворення.</a:t>
            </a:r>
            <a:endParaRPr lang="ru-RU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7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865942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endParaRPr lang="en-US" altLang="ko-KR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298031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74508" y="5490451"/>
            <a:ext cx="1700185" cy="1085279"/>
            <a:chOff x="2447860" y="4174344"/>
            <a:chExt cx="2592000" cy="1477164"/>
          </a:xfrm>
        </p:grpSpPr>
        <p:pic>
          <p:nvPicPr>
            <p:cNvPr id="9" name="그림 3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7860" y="4174344"/>
              <a:ext cx="2592000" cy="1477164"/>
            </a:xfrm>
            <a:prstGeom prst="rect">
              <a:avLst/>
            </a:prstGeom>
          </p:spPr>
        </p:pic>
        <p:pic>
          <p:nvPicPr>
            <p:cNvPr id="10" name="Picture 3" descr="C:\Users\Administrator\Desktop\34928_mer_c_14_news_10_big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4" r="57247"/>
            <a:stretch/>
          </p:blipFill>
          <p:spPr bwMode="auto">
            <a:xfrm>
              <a:off x="2483008" y="4221088"/>
              <a:ext cx="1260851" cy="1404156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Administrator\Desktop\024-2014-mercedes-benz-cla25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3" r="25182" b="1774"/>
            <a:stretch/>
          </p:blipFill>
          <p:spPr bwMode="auto">
            <a:xfrm>
              <a:off x="3743860" y="4226314"/>
              <a:ext cx="1254728" cy="139893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492127" y="4226315"/>
              <a:ext cx="931820" cy="504178"/>
            </a:xfrm>
            <a:prstGeom prst="rect">
              <a:avLst/>
            </a:prstGeom>
            <a:noFill/>
          </p:spPr>
          <p:txBody>
            <a:bodyPr wrap="none" lIns="90000" tIns="46800" rtlCol="0" anchor="t">
              <a:sp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kumimoji="0" lang="en-US" altLang="ko-KR" sz="18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PBP</a:t>
              </a:r>
              <a:endParaRPr kumimoji="0" lang="ko-KR" altLang="en-US" sz="2800" b="0" dirty="0">
                <a:solidFill>
                  <a:schemeClr val="bg1"/>
                </a:solidFill>
                <a:latin typeface="Open Sans" panose="020B0606030504020204" pitchFamily="34" charset="0"/>
                <a:ea typeface="LG스마트체 Regular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79445" y="5204162"/>
            <a:ext cx="1826388" cy="1119638"/>
            <a:chOff x="870238" y="1711090"/>
            <a:chExt cx="3038645" cy="1753913"/>
          </a:xfrm>
        </p:grpSpPr>
        <p:pic>
          <p:nvPicPr>
            <p:cNvPr id="14" name="그림 30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238" y="1711090"/>
              <a:ext cx="3038645" cy="1753913"/>
            </a:xfrm>
            <a:prstGeom prst="rect">
              <a:avLst/>
            </a:prstGeom>
          </p:spPr>
        </p:pic>
        <p:pic>
          <p:nvPicPr>
            <p:cNvPr id="15" name="Picture 9" descr="C:\Users\Administrator\Desktop\a0001620_520b938bca50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9" b="11829"/>
            <a:stretch/>
          </p:blipFill>
          <p:spPr bwMode="auto">
            <a:xfrm>
              <a:off x="920551" y="1764914"/>
              <a:ext cx="2978817" cy="163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Administrator\Desktop\1413450633_thum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486" y="1767908"/>
              <a:ext cx="871277" cy="654283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22230" y="1764913"/>
              <a:ext cx="955261" cy="580266"/>
            </a:xfrm>
            <a:prstGeom prst="rect">
              <a:avLst/>
            </a:prstGeom>
            <a:noFill/>
          </p:spPr>
          <p:txBody>
            <a:bodyPr wrap="square" lIns="90000" tIns="46800" rtlCol="0" anchor="t">
              <a:sp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kumimoji="0" lang="en-US" altLang="ko-KR" sz="18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PIP</a:t>
              </a:r>
              <a:endParaRPr kumimoji="0" lang="ko-KR" altLang="en-US" sz="1600" b="0" dirty="0">
                <a:solidFill>
                  <a:schemeClr val="bg1"/>
                </a:solidFill>
                <a:latin typeface="Open Sans" panose="020B0606030504020204" pitchFamily="34" charset="0"/>
                <a:ea typeface="LG스마트체 Regular"/>
                <a:cs typeface="Open Sans" panose="020B0606030504020204" pitchFamily="34" charset="0"/>
              </a:endParaRPr>
            </a:p>
          </p:txBody>
        </p:sp>
      </p:grpSp>
      <p:sp>
        <p:nvSpPr>
          <p:cNvPr id="18" name="Text Box 72"/>
          <p:cNvSpPr txBox="1">
            <a:spLocks noChangeArrowheads="1"/>
          </p:cNvSpPr>
          <p:nvPr/>
        </p:nvSpPr>
        <p:spPr bwMode="auto">
          <a:xfrm>
            <a:off x="451855" y="1404294"/>
            <a:ext cx="5184107" cy="44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ko-KR" sz="17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Основні</a:t>
            </a:r>
            <a:r>
              <a:rPr kumimoji="0" lang="ru-RU" altLang="ko-KR" sz="17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7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можливості</a:t>
            </a:r>
            <a:endParaRPr kumimoji="0" lang="ru-RU" altLang="ko-KR" sz="17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Воспроизведение видео из внутренней </a:t>
            </a:r>
          </a:p>
          <a:p>
            <a:pPr marL="447675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памяти дисплея или с внешнего источника</a:t>
            </a:r>
            <a:endParaRPr kumimoji="0" lang="en-US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Передача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мобільного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пристрою</a:t>
            </a:r>
            <a:endParaRPr kumimoji="0" lang="en-US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Потоки Відео даних</a:t>
            </a:r>
            <a:endParaRPr kumimoji="0" lang="en-US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Додавання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ефектів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</a:t>
            </a:r>
            <a:endParaRPr kumimoji="0" lang="en-US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en-US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kumimoji="0"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-відео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(YouTube)</a:t>
            </a:r>
            <a:endParaRPr kumimoji="0" lang="ru-RU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Аудіо</a:t>
            </a:r>
            <a:r>
              <a:rPr kumimoji="0" lang="ru-RU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дорожка</a:t>
            </a:r>
            <a:endParaRPr kumimoji="0" lang="ru-RU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Підтримка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портретного режиму</a:t>
            </a:r>
            <a:endParaRPr kumimoji="0" lang="ru-RU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843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ko-KR" sz="17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</a:t>
            </a:r>
            <a:r>
              <a:rPr kumimoji="0" lang="ru-RU" altLang="ko-KR" sz="17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2-х </a:t>
            </a:r>
            <a:r>
              <a:rPr kumimoji="0" lang="ru-RU" altLang="ko-KR" sz="17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відеофрагментів</a:t>
            </a:r>
            <a:r>
              <a:rPr kumimoji="0" lang="ru-RU" altLang="ko-KR" sz="17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7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одночасно</a:t>
            </a:r>
            <a:endParaRPr kumimoji="0" lang="en-US" altLang="ko-KR" sz="17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2-х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відеофрагментів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одночасно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одному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дисплеї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endParaRPr kumimoji="0" lang="en-US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8000" lvl="1" indent="-180000" defTabSz="742843" fontAlgn="auto">
              <a:spcBef>
                <a:spcPts val="600"/>
              </a:spcBef>
              <a:spcAft>
                <a:spcPts val="0"/>
              </a:spcAft>
              <a:buFont typeface="LG Smart_Global" panose="020B0502040402060203" pitchFamily="34" charset="0"/>
              <a:buChar char="-"/>
              <a:defRPr/>
            </a:pP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Розташування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відеофрагментів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будь-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якому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місці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kumimoji="0"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дисплеї</a:t>
            </a:r>
            <a:r>
              <a:rPr kumimoji="0"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ru-RU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562" y="6298055"/>
            <a:ext cx="4131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Підтримується</a:t>
            </a:r>
            <a:r>
              <a:rPr lang="ru-RU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дисплеями з </a:t>
            </a:r>
            <a:r>
              <a:rPr lang="en-US" b="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en-US" b="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3.0 </a:t>
            </a:r>
            <a:r>
              <a:rPr lang="ru-RU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</a:t>
            </a:r>
            <a:r>
              <a:rPr lang="ru-RU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вище</a:t>
            </a:r>
            <a:r>
              <a:rPr lang="ru-RU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48" y="1181989"/>
            <a:ext cx="1004747" cy="1009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17" y="3862945"/>
            <a:ext cx="1029641" cy="10296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21020" r="36116" b="18500"/>
          <a:stretch/>
        </p:blipFill>
        <p:spPr>
          <a:xfrm rot="2101726">
            <a:off x="9128412" y="1375761"/>
            <a:ext cx="684076" cy="521201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 bwMode="auto">
          <a:xfrm rot="16492973">
            <a:off x="6482904" y="1369847"/>
            <a:ext cx="401341" cy="936097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4" b="100000" l="12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2"/>
          <a:stretch/>
        </p:blipFill>
        <p:spPr>
          <a:xfrm>
            <a:off x="7190881" y="1571504"/>
            <a:ext cx="2395782" cy="1476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70115">
            <a:off x="5987489" y="1327930"/>
            <a:ext cx="1559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Потоки даних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9617" y="3259209"/>
            <a:ext cx="73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4645233">
            <a:off x="6691386" y="2631001"/>
            <a:ext cx="412436" cy="624346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8878186" y="3202402"/>
            <a:ext cx="400591" cy="754390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98" y="4036416"/>
            <a:ext cx="1055968" cy="1055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08" y="2832723"/>
            <a:ext cx="1301227" cy="11408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1072" y="2370366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Зовнішній Вхід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1371487">
            <a:off x="7750086" y="3114496"/>
            <a:ext cx="432122" cy="698550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7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95891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51964" y="851266"/>
            <a:ext cx="9021516" cy="11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 контенту за розкладом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розкладу для відтворення контенту та максимального залучення уваги аудиторії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4" y="1923730"/>
            <a:ext cx="4264114" cy="4041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98827" y="5016730"/>
            <a:ext cx="2442061" cy="1360009"/>
            <a:chOff x="6573178" y="5206345"/>
            <a:chExt cx="2442061" cy="13600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3178" y="5206345"/>
              <a:ext cx="2442061" cy="13600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6598628" y="5235256"/>
              <a:ext cx="2391160" cy="1302185"/>
            </a:xfrm>
            <a:prstGeom prst="rect">
              <a:avLst/>
            </a:prstGeom>
            <a:solidFill>
              <a:srgbClr val="DAD3C3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14667" r="2904" b="12456"/>
            <a:stretch/>
          </p:blipFill>
          <p:spPr>
            <a:xfrm>
              <a:off x="6717578" y="5256278"/>
              <a:ext cx="2246760" cy="126014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999465" y="1998444"/>
            <a:ext cx="2442061" cy="1360009"/>
            <a:chOff x="6573178" y="2097449"/>
            <a:chExt cx="2442061" cy="13600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3178" y="2097449"/>
              <a:ext cx="2442061" cy="13600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55" b="16585"/>
            <a:stretch/>
          </p:blipFill>
          <p:spPr>
            <a:xfrm>
              <a:off x="6624078" y="2135138"/>
              <a:ext cx="2340260" cy="128463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999465" y="3507587"/>
            <a:ext cx="2442061" cy="1360009"/>
            <a:chOff x="5709084" y="3736867"/>
            <a:chExt cx="2442061" cy="13600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9084" y="3736867"/>
              <a:ext cx="2442061" cy="136000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5741982" y="3763681"/>
              <a:ext cx="2376264" cy="1306379"/>
            </a:xfrm>
            <a:prstGeom prst="rect">
              <a:avLst/>
            </a:prstGeom>
            <a:solidFill>
              <a:srgbClr val="FEF7ED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7036"/>
            <a:stretch/>
          </p:blipFill>
          <p:spPr>
            <a:xfrm>
              <a:off x="6033120" y="3776360"/>
              <a:ext cx="1974864" cy="128102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991521" y="2153190"/>
            <a:ext cx="26084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Бизнес</a:t>
            </a:r>
            <a:r>
              <a:rPr lang="uk-UA" sz="18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ланч </a:t>
            </a:r>
          </a:p>
          <a:p>
            <a:pPr algn="ctr"/>
            <a:r>
              <a:rPr lang="uk-UA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Понедельник</a:t>
            </a:r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uk-UA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Пятница</a:t>
            </a:r>
            <a:endParaRPr lang="uk-UA" sz="16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12:00 до 14:00</a:t>
            </a:r>
            <a:endParaRPr lang="uk-UA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2383" y="3800830"/>
            <a:ext cx="16866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Летнее</a:t>
            </a:r>
            <a:r>
              <a:rPr lang="uk-UA" sz="18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меню</a:t>
            </a:r>
          </a:p>
          <a:p>
            <a:pPr algn="ctr"/>
            <a:r>
              <a:rPr lang="uk-UA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Июнь</a:t>
            </a:r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Август</a:t>
            </a:r>
            <a:endParaRPr lang="uk-UA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8768" y="5171474"/>
            <a:ext cx="3028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Основное</a:t>
            </a:r>
            <a:r>
              <a:rPr lang="uk-UA" sz="18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меню</a:t>
            </a:r>
          </a:p>
          <a:p>
            <a:pPr algn="ctr"/>
            <a:r>
              <a:rPr lang="uk-UA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Понедельник</a:t>
            </a:r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uk-UA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Воскресенье</a:t>
            </a:r>
            <a:endParaRPr lang="uk-UA" sz="16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8:00 до 12:00 </a:t>
            </a:r>
          </a:p>
          <a:p>
            <a:pPr algn="ctr"/>
            <a:r>
              <a:rPr lang="uk-UA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14:00 до 24:00</a:t>
            </a:r>
            <a:endParaRPr lang="uk-UA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9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95891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51964" y="851370"/>
            <a:ext cx="9021516" cy="11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 фрагментів відео 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Відправка на дисплей тільки бажаної області відео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Підтримка функцій обрізки/кадрування, обертання та зміни розмір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298031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232038"/>
              <a:ext cx="828093" cy="2923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14" name="Picture 2" descr="arrow icon에 대한 이미지 검색결과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2681">
            <a:off x="2402648" y="4046144"/>
            <a:ext cx="1459939" cy="5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rrow icon에 대한 이미지 검색결과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2465">
            <a:off x="6836629" y="2434657"/>
            <a:ext cx="901334" cy="5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 icon에 대한 이미지 검색결과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173">
            <a:off x="6902069" y="3787877"/>
            <a:ext cx="901334" cy="5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3 people에 대한 이미지 검색결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42545"/>
          <a:stretch/>
        </p:blipFill>
        <p:spPr bwMode="auto">
          <a:xfrm>
            <a:off x="3599721" y="2709899"/>
            <a:ext cx="3349463" cy="1811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01175" y="5994551"/>
            <a:ext cx="1722244" cy="371513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600" b="0" kern="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Змінити</a:t>
            </a:r>
            <a:r>
              <a:rPr kumimoji="0" lang="uk-UA" altLang="ko-KR" sz="1800" b="0" kern="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uk-UA" altLang="ko-KR" sz="1600" b="0" kern="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розмір</a:t>
            </a:r>
            <a:endParaRPr kumimoji="0" lang="uk-UA" altLang="ko-KR" sz="1800" b="0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547" y="3081400"/>
            <a:ext cx="2177497" cy="34073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600" b="0" i="0" u="none" strike="noStrike" kern="0" cap="none" spc="0" normalizeH="0" baseline="0" dirty="0" smtClean="0">
                <a:ln>
                  <a:noFill/>
                </a:ln>
                <a:solidFill>
                  <a:srgbClr val="C2004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Вирізати/</a:t>
            </a:r>
            <a:r>
              <a:rPr kumimoji="0" lang="uk-UA" altLang="ko-KR" sz="1600" b="0" kern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Кадрувати</a:t>
            </a:r>
            <a:endParaRPr kumimoji="0" lang="uk-UA" altLang="ko-KR" sz="1600" b="0" i="0" u="none" strike="noStrike" kern="0" cap="none" spc="0" normalizeH="0" baseline="0" dirty="0">
              <a:ln>
                <a:noFill/>
              </a:ln>
              <a:solidFill>
                <a:srgbClr val="C2004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직사각형 76"/>
          <p:cNvSpPr/>
          <p:nvPr/>
        </p:nvSpPr>
        <p:spPr bwMode="auto">
          <a:xfrm rot="5400000">
            <a:off x="3864365" y="3193355"/>
            <a:ext cx="862150" cy="2923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uk-UA" altLang="ko-K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직사각형 77"/>
          <p:cNvSpPr/>
          <p:nvPr/>
        </p:nvSpPr>
        <p:spPr bwMode="auto">
          <a:xfrm rot="5400000">
            <a:off x="6327153" y="3032232"/>
            <a:ext cx="315148" cy="292388"/>
          </a:xfrm>
          <a:prstGeom prst="rect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uk-UA" altLang="ko-K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0572" y="4555959"/>
            <a:ext cx="1164399" cy="34073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600" b="0" kern="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Обернути</a:t>
            </a:r>
            <a:endParaRPr kumimoji="0" lang="uk-UA" altLang="ko-KR" sz="1800" b="0" i="0" u="none" strike="noStrike" kern="0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166"/>
          <p:cNvSpPr txBox="1">
            <a:spLocks noChangeArrowheads="1"/>
          </p:cNvSpPr>
          <p:nvPr/>
        </p:nvSpPr>
        <p:spPr bwMode="auto">
          <a:xfrm>
            <a:off x="1517731" y="3824994"/>
            <a:ext cx="931610" cy="3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</a:t>
            </a:r>
            <a:endParaRPr lang="uk-UA" altLang="ko-KR" sz="1200" b="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785" y="4595206"/>
            <a:ext cx="951199" cy="30995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400" b="0" i="0" u="none" strike="noStrike" kern="0" cap="none" spc="0" normalizeH="0" baseline="0" dirty="0" smtClean="0">
                <a:ln>
                  <a:noFill/>
                </a:ln>
                <a:solidFill>
                  <a:srgbClr val="C2004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Вирізати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1190" y="4595206"/>
            <a:ext cx="887079" cy="30995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400" b="0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Змінити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396" y="4595206"/>
            <a:ext cx="1040968" cy="30995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400" b="0" kern="0" dirty="0" smtClean="0">
                <a:solidFill>
                  <a:srgbClr val="3A96A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Обернути</a:t>
            </a:r>
            <a:endParaRPr kumimoji="0" lang="uk-UA" altLang="ko-KR" sz="1400" b="0" i="0" u="none" strike="noStrike" kern="0" cap="none" spc="0" normalizeH="0" baseline="0" dirty="0">
              <a:ln>
                <a:noFill/>
              </a:ln>
              <a:solidFill>
                <a:srgbClr val="3A96A8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직사각형 111"/>
          <p:cNvSpPr/>
          <p:nvPr/>
        </p:nvSpPr>
        <p:spPr bwMode="auto">
          <a:xfrm rot="10800000">
            <a:off x="5053588" y="3272593"/>
            <a:ext cx="862150" cy="292388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uk-UA" altLang="ko-KR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" descr="3 people에 대한 이미지 검색결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42545"/>
          <a:stretch/>
        </p:blipFill>
        <p:spPr bwMode="auto">
          <a:xfrm>
            <a:off x="584561" y="2343744"/>
            <a:ext cx="2494729" cy="13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86" y="5298510"/>
            <a:ext cx="1325847" cy="2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lg server에 대한 이미지 검색결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61" y="4495950"/>
            <a:ext cx="791012" cy="7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rrow icon에 대한 이미지 검색결과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4563">
            <a:off x="6850702" y="4685856"/>
            <a:ext cx="901334" cy="5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g monitor signage에 대한 이미지 검색결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25" y="2108221"/>
            <a:ext cx="1501155" cy="9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3 people에 대한 이미지 검색결과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r="58400" b="64590"/>
          <a:stretch/>
        </p:blipFill>
        <p:spPr bwMode="auto">
          <a:xfrm>
            <a:off x="7847028" y="2229096"/>
            <a:ext cx="1353909" cy="770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2"/>
          <p:cNvGrpSpPr/>
          <p:nvPr/>
        </p:nvGrpSpPr>
        <p:grpSpPr>
          <a:xfrm>
            <a:off x="7772325" y="3571016"/>
            <a:ext cx="1501155" cy="960739"/>
            <a:chOff x="7772325" y="3571016"/>
            <a:chExt cx="1501155" cy="960739"/>
          </a:xfrm>
        </p:grpSpPr>
        <p:pic>
          <p:nvPicPr>
            <p:cNvPr id="35" name="Picture 2" descr="lg monitor signage에 대한 이미지 검색결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325" y="3571016"/>
              <a:ext cx="1501155" cy="96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3 people에 대한 이미지 검색결과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1" t="3358" r="30520" b="54380"/>
            <a:stretch/>
          </p:blipFill>
          <p:spPr bwMode="auto">
            <a:xfrm rot="16200000">
              <a:off x="8146840" y="3401057"/>
              <a:ext cx="769195" cy="1353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3"/>
          <p:cNvGrpSpPr/>
          <p:nvPr/>
        </p:nvGrpSpPr>
        <p:grpSpPr>
          <a:xfrm>
            <a:off x="7772325" y="5033812"/>
            <a:ext cx="1501155" cy="960739"/>
            <a:chOff x="7772325" y="5033812"/>
            <a:chExt cx="1501155" cy="960739"/>
          </a:xfrm>
        </p:grpSpPr>
        <p:pic>
          <p:nvPicPr>
            <p:cNvPr id="38" name="Picture 2" descr="lg monitor signage에 대한 이미지 검색결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325" y="5033812"/>
              <a:ext cx="1501155" cy="96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3 people에 대한 이미지 검색결과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2" t="12275" r="7306" b="76815"/>
            <a:stretch/>
          </p:blipFill>
          <p:spPr bwMode="auto">
            <a:xfrm>
              <a:off x="7854506" y="5153025"/>
              <a:ext cx="1346644" cy="771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arrow icon에 대한 이미지 검색결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1265" flipH="1">
            <a:off x="95197" y="3944444"/>
            <a:ext cx="1115421" cy="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3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751551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Ключові можливості</a:t>
            </a:r>
            <a:r>
              <a:rPr lang="uk-UA" altLang="ko-KR" sz="2800" dirty="0" smtClean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Arial" panose="020B0604020202020204" pitchFamily="34" charset="0"/>
              <a:ea typeface="LG스마트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1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Просте створення контенту для </a:t>
            </a:r>
            <a:r>
              <a:rPr lang="uk-UA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відеостін</a:t>
            </a:r>
            <a:endParaRPr lang="uk-UA" altLang="ko-KR" sz="2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створювати і програвати контент на відео стіни без необхідності додаткового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транскодування*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47" name="TextBox 166"/>
          <p:cNvSpPr txBox="1">
            <a:spLocks noChangeArrowheads="1"/>
          </p:cNvSpPr>
          <p:nvPr/>
        </p:nvSpPr>
        <p:spPr bwMode="auto">
          <a:xfrm>
            <a:off x="553538" y="3558363"/>
            <a:ext cx="2212737" cy="7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sz="1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Розділення і</a:t>
            </a:r>
            <a:r>
              <a:rPr lang="uk-UA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uk-UA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sz="1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транскодування </a:t>
            </a:r>
            <a:r>
              <a:rPr lang="uk-UA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вихідного файлу</a:t>
            </a:r>
            <a:endParaRPr lang="uk-UA" altLang="ko-KR" sz="3600" b="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166"/>
          <p:cNvSpPr txBox="1">
            <a:spLocks noChangeArrowheads="1"/>
          </p:cNvSpPr>
          <p:nvPr/>
        </p:nvSpPr>
        <p:spPr bwMode="auto">
          <a:xfrm>
            <a:off x="7251410" y="3616014"/>
            <a:ext cx="2523390" cy="5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Відправка кожного </a:t>
            </a:r>
            <a:r>
              <a:rPr lang="uk-UA" altLang="ko-KR" sz="1400" b="0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файла</a:t>
            </a: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 defTabSz="1072866" eaLnBrk="1" latinLnBrk="0" hangingPunct="1">
              <a:defRPr/>
            </a:pP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свій монітор</a:t>
            </a:r>
            <a:endParaRPr lang="uk-UA" altLang="ko-KR" sz="1400" b="0" kern="0" dirty="0">
              <a:solidFill>
                <a:srgbClr val="000000"/>
              </a:solidFill>
              <a:latin typeface="Open Sans" panose="020B0606030504020204" pitchFamily="34" charset="0"/>
              <a:ea typeface="LG스마트체 Regular" panose="020B0600000101010101" pitchFamily="50" charset="-127"/>
              <a:cs typeface="Open Sans" panose="020B0606030504020204" pitchFamily="34" charset="0"/>
            </a:endParaRPr>
          </a:p>
        </p:txBody>
      </p:sp>
      <p:pic>
        <p:nvPicPr>
          <p:cNvPr id="49" name="Picture 2" descr="media converter icon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81" y="2645732"/>
            <a:ext cx="627496" cy="6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6"/>
          <p:cNvSpPr txBox="1">
            <a:spLocks noChangeArrowheads="1"/>
          </p:cNvSpPr>
          <p:nvPr/>
        </p:nvSpPr>
        <p:spPr bwMode="auto">
          <a:xfrm>
            <a:off x="2761584" y="3217491"/>
            <a:ext cx="1109543" cy="7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altLang="ko-KR" sz="1400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endParaRPr lang="uk-UA" altLang="ko-KR" sz="1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072866" eaLnBrk="1" latinLnBrk="0" hangingPunct="1">
              <a:defRPr/>
            </a:pPr>
            <a:r>
              <a:rPr lang="uk-UA" altLang="ko-KR" sz="1400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</a:t>
            </a:r>
            <a:endParaRPr lang="uk-UA" altLang="ko-KR" sz="1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072866" eaLnBrk="1" latinLnBrk="0" hangingPunct="1">
              <a:defRPr/>
            </a:pPr>
            <a:r>
              <a:rPr lang="uk-UA" altLang="ko-KR" sz="1400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Editor</a:t>
            </a:r>
            <a:endParaRPr lang="uk-UA" altLang="ko-KR" sz="1400" kern="0" dirty="0">
              <a:solidFill>
                <a:srgbClr val="000000"/>
              </a:solidFill>
              <a:latin typeface="Open Sans" panose="020B0606030504020204" pitchFamily="34" charset="0"/>
              <a:ea typeface="LG스마트체 Regular" panose="020B0600000101010101" pitchFamily="50" charset="-127"/>
              <a:cs typeface="Open Sans" panose="020B0606030504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3230" r="6965" b="23576"/>
          <a:stretch/>
        </p:blipFill>
        <p:spPr>
          <a:xfrm>
            <a:off x="7302887" y="2238468"/>
            <a:ext cx="2383155" cy="145793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863537" y="1957824"/>
            <a:ext cx="2052794" cy="2003310"/>
            <a:chOff x="3634436" y="2067620"/>
            <a:chExt cx="2052794" cy="2003310"/>
          </a:xfrm>
        </p:grpSpPr>
        <p:sp>
          <p:nvSpPr>
            <p:cNvPr id="56" name="TextBox 166"/>
            <p:cNvSpPr txBox="1">
              <a:spLocks noChangeArrowheads="1"/>
            </p:cNvSpPr>
            <p:nvPr/>
          </p:nvSpPr>
          <p:spPr bwMode="auto">
            <a:xfrm>
              <a:off x="3640035" y="2067620"/>
              <a:ext cx="1011759" cy="38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1pPr>
              <a:lvl2pPr marL="742950" indent="-28575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2pPr>
              <a:lvl3pPr marL="11430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3pPr>
              <a:lvl4pPr marL="16002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4pPr>
              <a:lvl5pPr marL="20574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9pPr>
            </a:lstStyle>
            <a:p>
              <a:pPr algn="ctr" defTabSz="1072866" eaLnBrk="1" latinLnBrk="0" hangingPunct="1">
                <a:defRPr/>
              </a:pPr>
              <a:r>
                <a:rPr lang="uk-UA" altLang="ko-KR" sz="1800" b="0" kern="0" dirty="0" smtClean="0">
                  <a:solidFill>
                    <a:srgbClr val="008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Файл A</a:t>
              </a:r>
              <a:endParaRPr lang="uk-UA" altLang="ko-KR" sz="1800" b="0" kern="0" dirty="0">
                <a:solidFill>
                  <a:srgbClr val="008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endParaRPr>
            </a:p>
          </p:txBody>
        </p:sp>
        <p:sp>
          <p:nvSpPr>
            <p:cNvPr id="57" name="TextBox 166"/>
            <p:cNvSpPr txBox="1">
              <a:spLocks noChangeArrowheads="1"/>
            </p:cNvSpPr>
            <p:nvPr/>
          </p:nvSpPr>
          <p:spPr bwMode="auto">
            <a:xfrm>
              <a:off x="4625014" y="2067620"/>
              <a:ext cx="1014965" cy="38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1pPr>
              <a:lvl2pPr marL="742950" indent="-28575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2pPr>
              <a:lvl3pPr marL="11430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3pPr>
              <a:lvl4pPr marL="16002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4pPr>
              <a:lvl5pPr marL="20574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9pPr>
            </a:lstStyle>
            <a:p>
              <a:pPr algn="ctr" defTabSz="1072866" eaLnBrk="1" latinLnBrk="0" hangingPunct="1">
                <a:defRPr/>
              </a:pPr>
              <a:r>
                <a:rPr lang="uk-UA" altLang="ko-KR" sz="1800" b="0" kern="0" dirty="0" smtClean="0">
                  <a:solidFill>
                    <a:srgbClr val="008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Файл B</a:t>
              </a:r>
              <a:endParaRPr lang="uk-UA" altLang="ko-KR" sz="1800" b="0" kern="0" dirty="0">
                <a:solidFill>
                  <a:srgbClr val="008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endParaRPr>
            </a:p>
          </p:txBody>
        </p:sp>
        <p:sp>
          <p:nvSpPr>
            <p:cNvPr id="58" name="TextBox 166"/>
            <p:cNvSpPr txBox="1">
              <a:spLocks noChangeArrowheads="1"/>
            </p:cNvSpPr>
            <p:nvPr/>
          </p:nvSpPr>
          <p:spPr bwMode="auto">
            <a:xfrm>
              <a:off x="4597549" y="3685596"/>
              <a:ext cx="1034201" cy="38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1pPr>
              <a:lvl2pPr marL="742950" indent="-28575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2pPr>
              <a:lvl3pPr marL="11430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3pPr>
              <a:lvl4pPr marL="16002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4pPr>
              <a:lvl5pPr marL="20574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9pPr>
            </a:lstStyle>
            <a:p>
              <a:pPr algn="ctr" defTabSz="1072866" eaLnBrk="1" latinLnBrk="0" hangingPunct="1">
                <a:defRPr/>
              </a:pPr>
              <a:r>
                <a:rPr lang="uk-UA" altLang="ko-KR" sz="1800" b="0" kern="0" dirty="0" smtClean="0">
                  <a:solidFill>
                    <a:srgbClr val="008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Файл D</a:t>
              </a:r>
              <a:endParaRPr lang="uk-UA" altLang="ko-KR" sz="1800" b="0" kern="0" dirty="0">
                <a:solidFill>
                  <a:srgbClr val="008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endParaRPr>
            </a:p>
          </p:txBody>
        </p:sp>
        <p:sp>
          <p:nvSpPr>
            <p:cNvPr id="59" name="TextBox 166"/>
            <p:cNvSpPr txBox="1">
              <a:spLocks noChangeArrowheads="1"/>
            </p:cNvSpPr>
            <p:nvPr/>
          </p:nvSpPr>
          <p:spPr bwMode="auto">
            <a:xfrm>
              <a:off x="3634436" y="3685597"/>
              <a:ext cx="1011759" cy="38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1pPr>
              <a:lvl2pPr marL="742950" indent="-28575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2pPr>
              <a:lvl3pPr marL="11430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3pPr>
              <a:lvl4pPr marL="16002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4pPr>
              <a:lvl5pPr marL="2057400" indent="-228600" eaLnBrk="0" hangingPunct="0"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00" b="1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sym typeface="Wingdings" pitchFamily="2" charset="2"/>
                </a:defRPr>
              </a:lvl9pPr>
            </a:lstStyle>
            <a:p>
              <a:pPr algn="ctr" defTabSz="1072866" eaLnBrk="1" latinLnBrk="0" hangingPunct="1">
                <a:defRPr/>
              </a:pPr>
              <a:r>
                <a:rPr lang="uk-UA" altLang="ko-KR" sz="1800" b="0" kern="0" dirty="0" smtClean="0">
                  <a:solidFill>
                    <a:srgbClr val="008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Файл C</a:t>
              </a:r>
              <a:endParaRPr lang="uk-UA" altLang="ko-KR" sz="1800" b="0" kern="0" dirty="0">
                <a:solidFill>
                  <a:srgbClr val="008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644452" y="2418940"/>
              <a:ext cx="2042778" cy="1334908"/>
              <a:chOff x="3753125" y="1909459"/>
              <a:chExt cx="2920313" cy="1713649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125" y="1909459"/>
                <a:ext cx="1422477" cy="85777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761" y="1923720"/>
                <a:ext cx="1457677" cy="84195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8"/>
              <a:stretch/>
            </p:blipFill>
            <p:spPr>
              <a:xfrm>
                <a:off x="3755770" y="2813359"/>
                <a:ext cx="1419831" cy="807799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65" b="4653"/>
              <a:stretch/>
            </p:blipFill>
            <p:spPr>
              <a:xfrm>
                <a:off x="5223734" y="2809325"/>
                <a:ext cx="1409859" cy="813783"/>
              </a:xfrm>
              <a:prstGeom prst="rect">
                <a:avLst/>
              </a:prstGeom>
            </p:spPr>
          </p:pic>
        </p:grp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299" r="9576" b="40552"/>
          <a:stretch/>
        </p:blipFill>
        <p:spPr>
          <a:xfrm>
            <a:off x="658683" y="2397870"/>
            <a:ext cx="2006463" cy="11352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299" r="9576" b="40552"/>
          <a:stretch/>
        </p:blipFill>
        <p:spPr>
          <a:xfrm>
            <a:off x="658683" y="4735361"/>
            <a:ext cx="2006463" cy="113523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3230" r="6965" b="23576"/>
          <a:stretch/>
        </p:blipFill>
        <p:spPr>
          <a:xfrm>
            <a:off x="7340165" y="4484112"/>
            <a:ext cx="2383155" cy="1457930"/>
          </a:xfrm>
          <a:prstGeom prst="rect">
            <a:avLst/>
          </a:prstGeom>
        </p:spPr>
      </p:pic>
      <p:sp>
        <p:nvSpPr>
          <p:cNvPr id="68" name="TextBox 166"/>
          <p:cNvSpPr txBox="1">
            <a:spLocks noChangeArrowheads="1"/>
          </p:cNvSpPr>
          <p:nvPr/>
        </p:nvSpPr>
        <p:spPr bwMode="auto">
          <a:xfrm>
            <a:off x="7400283" y="5877351"/>
            <a:ext cx="2151493" cy="5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altLang="ko-KR" sz="16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rPr>
              <a:t> </a:t>
            </a: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rPr>
              <a:t>Відправка єдиного</a:t>
            </a:r>
          </a:p>
          <a:p>
            <a:pPr algn="ctr" defTabSz="1072866" eaLnBrk="1" latinLnBrk="0" hangingPunct="1">
              <a:defRPr/>
            </a:pP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LG스마트체 Regular" panose="020B0600000101010101" pitchFamily="50" charset="-127"/>
                <a:cs typeface="Open Sans" panose="020B0606030504020204" pitchFamily="34" charset="0"/>
              </a:rPr>
              <a:t>файлу на всі монітори</a:t>
            </a:r>
            <a:endParaRPr lang="uk-UA" altLang="ko-KR" sz="1400" b="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166"/>
          <p:cNvSpPr txBox="1">
            <a:spLocks noChangeArrowheads="1"/>
          </p:cNvSpPr>
          <p:nvPr/>
        </p:nvSpPr>
        <p:spPr bwMode="auto">
          <a:xfrm>
            <a:off x="823637" y="5877351"/>
            <a:ext cx="1521514" cy="3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1pPr>
            <a:lvl2pPr marL="742950" indent="-28575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2pPr>
            <a:lvl3pPr marL="11430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3pPr>
            <a:lvl4pPr marL="16002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4pPr>
            <a:lvl5pPr marL="2057400" indent="-228600" eaLnBrk="0" hangingPunct="0"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 b="1">
                <a:solidFill>
                  <a:schemeClr val="tx1"/>
                </a:solidFill>
                <a:latin typeface="Tahoma" pitchFamily="34" charset="0"/>
                <a:ea typeface="굴림" pitchFamily="50" charset="-127"/>
                <a:sym typeface="Wingdings" pitchFamily="2" charset="2"/>
              </a:defRPr>
            </a:lvl9pPr>
          </a:lstStyle>
          <a:p>
            <a:pPr algn="ctr" defTabSz="1072866" eaLnBrk="1" latinLnBrk="0" hangingPunct="1">
              <a:defRPr/>
            </a:pPr>
            <a:r>
              <a:rPr lang="uk-UA" altLang="ko-KR" sz="14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Вихідний файл</a:t>
            </a:r>
            <a:endParaRPr lang="uk-UA" altLang="ko-KR" sz="1400" b="0" kern="0" dirty="0">
              <a:solidFill>
                <a:srgbClr val="000000"/>
              </a:solidFill>
              <a:latin typeface="Open Sans" panose="020B0606030504020204" pitchFamily="34" charset="0"/>
              <a:ea typeface="LG스마트체 Regular" panose="020B0600000101010101" pitchFamily="50" charset="-127"/>
              <a:cs typeface="Open Sans" panose="020B0606030504020204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2815314" y="5168746"/>
            <a:ext cx="3334612" cy="20005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7088874" y="5160413"/>
            <a:ext cx="251291" cy="21454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7024828" y="2852209"/>
            <a:ext cx="251291" cy="21454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Right Arrow 72"/>
          <p:cNvSpPr/>
          <p:nvPr/>
        </p:nvSpPr>
        <p:spPr bwMode="auto">
          <a:xfrm>
            <a:off x="6014318" y="2852209"/>
            <a:ext cx="251291" cy="21454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3653917" y="2869413"/>
            <a:ext cx="251291" cy="21454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2758341" y="2867955"/>
            <a:ext cx="251291" cy="21454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직사각형 139"/>
          <p:cNvSpPr/>
          <p:nvPr/>
        </p:nvSpPr>
        <p:spPr>
          <a:xfrm>
            <a:off x="2388624" y="4644552"/>
            <a:ext cx="4187991" cy="4610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400" b="0" dirty="0" smtClean="0">
                <a:solidFill>
                  <a:srgbClr val="B00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</a:t>
            </a:r>
            <a:r>
              <a:rPr lang="uk-UA" altLang="ko-KR" sz="14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фрагментування</a:t>
            </a:r>
            <a:r>
              <a:rPr lang="uk-UA" altLang="ko-KR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</a:p>
          <a:p>
            <a:pPr algn="ctr"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400" b="0" dirty="0" smtClean="0">
                <a:solidFill>
                  <a:srgbClr val="B00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транскодування*</a:t>
            </a:r>
            <a:endParaRPr lang="uk-UA" altLang="ko-KR" sz="1400" b="0" dirty="0">
              <a:solidFill>
                <a:srgbClr val="B00036"/>
              </a:solidFill>
              <a:latin typeface="Open Sans" panose="020B0606030504020204" pitchFamily="34" charset="0"/>
              <a:ea typeface="돋움" pitchFamily="50" charset="-127"/>
              <a:cs typeface="Open Sans" panose="020B06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6169" y="204879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Варіант 1</a:t>
            </a:r>
            <a:endParaRPr lang="uk-UA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6168" y="443621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Варіант 2</a:t>
            </a:r>
            <a:endParaRPr lang="uk-UA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1740" y="6353983"/>
            <a:ext cx="4365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*Підтримується дисплеями з ОС </a:t>
            </a:r>
            <a:r>
              <a:rPr lang="uk-UA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3.0 та вище</a:t>
            </a:r>
            <a:endParaRPr lang="uk-UA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9" y="2517869"/>
            <a:ext cx="555440" cy="86189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60" y="4786761"/>
            <a:ext cx="555440" cy="861890"/>
          </a:xfrm>
          <a:prstGeom prst="rect">
            <a:avLst/>
          </a:prstGeom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366" b="10437"/>
          <a:stretch/>
        </p:blipFill>
        <p:spPr bwMode="auto">
          <a:xfrm>
            <a:off x="6031892" y="3415537"/>
            <a:ext cx="1320832" cy="2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그림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5893979" y="3435767"/>
            <a:ext cx="240400" cy="300833"/>
          </a:xfrm>
          <a:prstGeom prst="rect">
            <a:avLst/>
          </a:prstGeom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366" b="10437"/>
          <a:stretch/>
        </p:blipFill>
        <p:spPr bwMode="auto">
          <a:xfrm>
            <a:off x="6031892" y="5661248"/>
            <a:ext cx="1320832" cy="2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그림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5893979" y="5661248"/>
            <a:ext cx="240400" cy="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95891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4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контенту для інтерактивних дисплеїв</a:t>
            </a:r>
            <a:endParaRPr lang="uk-UA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165711" y="2359995"/>
            <a:ext cx="2845899" cy="57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19" tIns="42210" rIns="84419" bIns="4221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defTabSz="741208"/>
            <a:r>
              <a:rPr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Крок 1: Перелік доступних </a:t>
            </a:r>
          </a:p>
          <a:p>
            <a:pPr defTabSz="741208"/>
            <a:r>
              <a:rPr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моделей</a:t>
            </a:r>
            <a:endParaRPr lang="uk-UA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270748" y="1830096"/>
            <a:ext cx="1608381" cy="31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19" tIns="42210" rIns="84419" bIns="4221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defTabSz="741208"/>
            <a:r>
              <a:rPr lang="uk-UA" altLang="ko-KR" sz="1517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Магазин BMW</a:t>
            </a:r>
            <a:endParaRPr lang="uk-UA" altLang="ko-KR" sz="151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141132" y="3378736"/>
            <a:ext cx="3528392" cy="82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19" tIns="42210" rIns="84419" bIns="4221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defTabSz="741208"/>
            <a:r>
              <a:rPr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Крок 2: Програвання </a:t>
            </a:r>
            <a:r>
              <a:rPr lang="uk-UA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промо</a:t>
            </a:r>
            <a:r>
              <a:rPr lang="uk-UA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        обраної моделі і перехід до відповідного підменю</a:t>
            </a:r>
            <a:endParaRPr lang="uk-UA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141132" y="5030986"/>
            <a:ext cx="2376264" cy="57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19" tIns="42210" rIns="84419" bIns="4221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defTabSz="741208"/>
            <a:r>
              <a:rPr lang="uk-UA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Крок 3: Відображення                       обраного підменю</a:t>
            </a:r>
            <a:endParaRPr lang="uk-UA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그룹 118"/>
          <p:cNvGrpSpPr>
            <a:grpSpLocks/>
          </p:cNvGrpSpPr>
          <p:nvPr/>
        </p:nvGrpSpPr>
        <p:grpSpPr bwMode="auto">
          <a:xfrm>
            <a:off x="440267" y="1982656"/>
            <a:ext cx="5627158" cy="3521283"/>
            <a:chOff x="488504" y="1772816"/>
            <a:chExt cx="6015161" cy="4333303"/>
          </a:xfrm>
        </p:grpSpPr>
        <p:sp>
          <p:nvSpPr>
            <p:cNvPr id="13" name="아래쪽 화살표 12"/>
            <p:cNvSpPr/>
            <p:nvPr/>
          </p:nvSpPr>
          <p:spPr>
            <a:xfrm>
              <a:off x="2565817" y="2154558"/>
              <a:ext cx="1883695" cy="3707933"/>
            </a:xfrm>
            <a:prstGeom prst="downArrow">
              <a:avLst>
                <a:gd name="adj1" fmla="val 50000"/>
                <a:gd name="adj2" fmla="val 58312"/>
              </a:avLst>
            </a:prstGeom>
            <a:gradFill flip="none" rotWithShape="1">
              <a:gsLst>
                <a:gs pos="0">
                  <a:srgbClr val="FFFFFF">
                    <a:lumMod val="50000"/>
                  </a:srgbClr>
                </a:gs>
                <a:gs pos="48000">
                  <a:srgbClr val="FFFFFF">
                    <a:lumMod val="75000"/>
                  </a:srgbClr>
                </a:gs>
                <a:gs pos="100000">
                  <a:srgbClr val="FFFFFF">
                    <a:lumMod val="60000"/>
                    <a:lumOff val="40000"/>
                    <a:alpha val="8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44164" latinLnBrk="0">
                <a:defRPr/>
              </a:pPr>
              <a:endParaRPr lang="uk-UA" altLang="ko-KR" sz="975" kern="0" dirty="0">
                <a:solidFill>
                  <a:srgbClr val="FFFFFF"/>
                </a:solidFill>
                <a:latin typeface="Open Sans" panose="020B0606030504020204" pitchFamily="34" charset="0"/>
                <a:ea typeface="굴림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14" name="직사각형 13"/>
            <p:cNvSpPr>
              <a:spLocks/>
            </p:cNvSpPr>
            <p:nvPr/>
          </p:nvSpPr>
          <p:spPr>
            <a:xfrm>
              <a:off x="488504" y="1772816"/>
              <a:ext cx="5917728" cy="122538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44164" latinLnBrk="0">
                <a:defRPr/>
              </a:pPr>
              <a:endParaRPr lang="uk-UA" altLang="ko-KR" sz="975" kern="0" dirty="0">
                <a:solidFill>
                  <a:srgbClr val="FFFFFF"/>
                </a:solidFill>
                <a:latin typeface="Open Sans" panose="020B0606030504020204" pitchFamily="34" charset="0"/>
                <a:ea typeface="굴림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cxnSp>
          <p:nvCxnSpPr>
            <p:cNvPr id="15" name="직선 연결선 121"/>
            <p:cNvCxnSpPr>
              <a:cxnSpLocks noChangeShapeType="1"/>
            </p:cNvCxnSpPr>
            <p:nvPr/>
          </p:nvCxnSpPr>
          <p:spPr bwMode="auto">
            <a:xfrm>
              <a:off x="494334" y="1783832"/>
              <a:ext cx="0" cy="1203094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" name="Picture 10" descr="http://www.bmw.co.kr/_common/shared/newvehicles/3series/sedan/2015/showroom/at_a_glance/3-series-sedan-design-03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02" y="1781807"/>
              <a:ext cx="1957428" cy="121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http://www.bmw.co.kr/_common/shared/newvehicles/5series/sedan/2013/showroom/gallery/img/Preview_612x383/preview-12-5-series-sedan-612x38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66" y="1781176"/>
              <a:ext cx="1957178" cy="121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http://www.bmw.co.kr/_common/shared/newvehicles/7series/sedan/2012/showroom/gallery/612x383/BMW-7-Series-preview-08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146" y="1781515"/>
              <a:ext cx="1967035" cy="121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645000" y="2744368"/>
              <a:ext cx="917823" cy="298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44164" latinLnBrk="0">
                <a:defRPr/>
              </a:pPr>
              <a:r>
                <a:rPr lang="uk-UA" altLang="ko-KR" sz="975" kern="0" dirty="0" smtClean="0">
                  <a:ln w="3175">
                    <a:noFill/>
                  </a:ln>
                  <a:solidFill>
                    <a:srgbClr val="FFFF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3 Серія</a:t>
              </a:r>
              <a:endParaRPr lang="uk-UA" altLang="ko-KR" sz="975" kern="0" dirty="0">
                <a:ln w="3175">
                  <a:noFill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Open Sans" panose="020B0606030504020204" pitchFamily="34" charset="0"/>
                <a:ea typeface="Arial Unicode MS" panose="020B0604020202020204" pitchFamily="50" charset="-127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235" y="2744368"/>
              <a:ext cx="917823" cy="298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44164" latinLnBrk="0">
                <a:defRPr/>
              </a:pPr>
              <a:r>
                <a:rPr lang="uk-UA" altLang="ko-KR" sz="975" kern="0" dirty="0" smtClean="0">
                  <a:ln w="3175">
                    <a:noFill/>
                  </a:ln>
                  <a:solidFill>
                    <a:srgbClr val="FFFF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5 Серія</a:t>
              </a:r>
              <a:endParaRPr lang="uk-UA" altLang="ko-KR" sz="975" kern="0" dirty="0">
                <a:ln w="3175">
                  <a:noFill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Open Sans" panose="020B0606030504020204" pitchFamily="34" charset="0"/>
                <a:ea typeface="Arial Unicode MS" panose="020B0604020202020204" pitchFamily="50" charset="-127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5842" y="2744368"/>
              <a:ext cx="917823" cy="298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44164" latinLnBrk="0">
                <a:defRPr/>
              </a:pPr>
              <a:r>
                <a:rPr lang="uk-UA" altLang="ko-KR" sz="975" kern="0" dirty="0" smtClean="0">
                  <a:ln w="3175">
                    <a:noFill/>
                  </a:ln>
                  <a:solidFill>
                    <a:srgbClr val="FFFF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7 Серія</a:t>
              </a:r>
              <a:endParaRPr lang="uk-UA" altLang="ko-KR" sz="975" kern="0" dirty="0">
                <a:ln w="3175">
                  <a:noFill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Open Sans" panose="020B0606030504020204" pitchFamily="34" charset="0"/>
                <a:ea typeface="Arial Unicode MS" panose="020B0604020202020204" pitchFamily="50" charset="-127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grpSp>
          <p:nvGrpSpPr>
            <p:cNvPr id="22" name="그룹 128"/>
            <p:cNvGrpSpPr>
              <a:grpSpLocks/>
            </p:cNvGrpSpPr>
            <p:nvPr/>
          </p:nvGrpSpPr>
          <p:grpSpPr bwMode="auto">
            <a:xfrm>
              <a:off x="488504" y="3258704"/>
              <a:ext cx="5917728" cy="1244244"/>
              <a:chOff x="488504" y="3100726"/>
              <a:chExt cx="5917728" cy="1244244"/>
            </a:xfrm>
          </p:grpSpPr>
          <p:sp>
            <p:nvSpPr>
              <p:cNvPr id="33" name="직사각형 33"/>
              <p:cNvSpPr>
                <a:spLocks/>
              </p:cNvSpPr>
              <p:nvPr/>
            </p:nvSpPr>
            <p:spPr>
              <a:xfrm>
                <a:off x="488504" y="3119585"/>
                <a:ext cx="5917728" cy="1225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844164" latinLnBrk="0">
                  <a:defRPr/>
                </a:pPr>
                <a:endParaRPr lang="uk-UA" altLang="ko-KR" sz="975" kern="0" dirty="0">
                  <a:solidFill>
                    <a:srgbClr val="FFFFFF"/>
                  </a:solidFill>
                  <a:latin typeface="Open Sans" panose="020B0606030504020204" pitchFamily="34" charset="0"/>
                  <a:ea typeface="굴림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pic>
            <p:nvPicPr>
              <p:cNvPr id="34" name="Picture 6" descr="http://www.bmw.co.kr/_common/shared/newvehicles/3series/sedan/2015/showroom/at_a_glance/3-series-sedan-at-a-glance-ts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35" y="3131638"/>
                <a:ext cx="5898008" cy="1204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직선 연결선 141"/>
              <p:cNvCxnSpPr>
                <a:cxnSpLocks noChangeShapeType="1"/>
              </p:cNvCxnSpPr>
              <p:nvPr/>
            </p:nvCxnSpPr>
            <p:spPr bwMode="auto">
              <a:xfrm>
                <a:off x="6401303" y="3131639"/>
                <a:ext cx="0" cy="1203095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연결선 142"/>
              <p:cNvCxnSpPr>
                <a:cxnSpLocks noChangeShapeType="1"/>
              </p:cNvCxnSpPr>
              <p:nvPr/>
            </p:nvCxnSpPr>
            <p:spPr bwMode="auto">
              <a:xfrm>
                <a:off x="494335" y="3131639"/>
                <a:ext cx="0" cy="1203095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7" name="그룹 143"/>
              <p:cNvGrpSpPr>
                <a:grpSpLocks/>
              </p:cNvGrpSpPr>
              <p:nvPr/>
            </p:nvGrpSpPr>
            <p:grpSpPr bwMode="auto">
              <a:xfrm>
                <a:off x="4091648" y="3717652"/>
                <a:ext cx="158179" cy="158179"/>
                <a:chOff x="5122782" y="2271712"/>
                <a:chExt cx="628650" cy="628650"/>
              </a:xfrm>
            </p:grpSpPr>
            <p:sp>
              <p:nvSpPr>
                <p:cNvPr id="56" name="타원 51"/>
                <p:cNvSpPr/>
                <p:nvPr/>
              </p:nvSpPr>
              <p:spPr>
                <a:xfrm>
                  <a:off x="5123058" y="2266753"/>
                  <a:ext cx="628337" cy="63083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>
                      <a:alpha val="69804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57" name="타원 52"/>
                <p:cNvSpPr/>
                <p:nvPr/>
              </p:nvSpPr>
              <p:spPr>
                <a:xfrm>
                  <a:off x="5196121" y="2342456"/>
                  <a:ext cx="482212" cy="479432"/>
                </a:xfrm>
                <a:prstGeom prst="ellipse">
                  <a:avLst/>
                </a:prstGeom>
                <a:solidFill>
                  <a:srgbClr val="FFFFFF">
                    <a:alpha val="7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</p:grpSp>
          <p:grpSp>
            <p:nvGrpSpPr>
              <p:cNvPr id="38" name="그룹 144"/>
              <p:cNvGrpSpPr>
                <a:grpSpLocks/>
              </p:cNvGrpSpPr>
              <p:nvPr/>
            </p:nvGrpSpPr>
            <p:grpSpPr bwMode="auto">
              <a:xfrm>
                <a:off x="3606341" y="3272191"/>
                <a:ext cx="158179" cy="158179"/>
                <a:chOff x="5122782" y="2271712"/>
                <a:chExt cx="628650" cy="628650"/>
              </a:xfrm>
            </p:grpSpPr>
            <p:sp>
              <p:nvSpPr>
                <p:cNvPr id="54" name="타원 49"/>
                <p:cNvSpPr/>
                <p:nvPr/>
              </p:nvSpPr>
              <p:spPr>
                <a:xfrm>
                  <a:off x="5122966" y="2270811"/>
                  <a:ext cx="628337" cy="63083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>
                      <a:alpha val="69804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55" name="타원 50"/>
                <p:cNvSpPr/>
                <p:nvPr/>
              </p:nvSpPr>
              <p:spPr>
                <a:xfrm>
                  <a:off x="5196029" y="2346514"/>
                  <a:ext cx="482212" cy="479432"/>
                </a:xfrm>
                <a:prstGeom prst="ellipse">
                  <a:avLst/>
                </a:prstGeom>
                <a:solidFill>
                  <a:srgbClr val="FFFFFF">
                    <a:alpha val="7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</p:grpSp>
          <p:grpSp>
            <p:nvGrpSpPr>
              <p:cNvPr id="39" name="그룹 145"/>
              <p:cNvGrpSpPr>
                <a:grpSpLocks/>
              </p:cNvGrpSpPr>
              <p:nvPr/>
            </p:nvGrpSpPr>
            <p:grpSpPr bwMode="auto">
              <a:xfrm>
                <a:off x="2455130" y="3698479"/>
                <a:ext cx="158179" cy="158179"/>
                <a:chOff x="5122768" y="2271720"/>
                <a:chExt cx="628647" cy="628651"/>
              </a:xfrm>
            </p:grpSpPr>
            <p:sp>
              <p:nvSpPr>
                <p:cNvPr id="52" name="타원 47"/>
                <p:cNvSpPr/>
                <p:nvPr/>
              </p:nvSpPr>
              <p:spPr>
                <a:xfrm>
                  <a:off x="5124494" y="2267264"/>
                  <a:ext cx="628334" cy="630834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>
                      <a:alpha val="69804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53" name="타원 48"/>
                <p:cNvSpPr/>
                <p:nvPr/>
              </p:nvSpPr>
              <p:spPr>
                <a:xfrm>
                  <a:off x="5197556" y="2342962"/>
                  <a:ext cx="482210" cy="479438"/>
                </a:xfrm>
                <a:prstGeom prst="ellipse">
                  <a:avLst/>
                </a:prstGeom>
                <a:solidFill>
                  <a:srgbClr val="FFFFFF">
                    <a:alpha val="7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44164" latinLnBrk="0">
                    <a:defRPr/>
                  </a:pPr>
                  <a:endParaRPr lang="uk-UA" altLang="ko-KR" sz="975" kern="0" dirty="0">
                    <a:solidFill>
                      <a:srgbClr val="FFFFFF"/>
                    </a:solidFill>
                    <a:latin typeface="Open Sans" panose="020B0606030504020204" pitchFamily="34" charset="0"/>
                    <a:ea typeface="굴림"/>
                    <a:cs typeface="Open Sans" panose="020B0606030504020204" pitchFamily="34" charset="0"/>
                    <a:sym typeface="Wingdings" pitchFamily="2" charset="2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4740664" y="4038094"/>
                <a:ext cx="942787" cy="257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758" kern="0" dirty="0" smtClean="0">
                    <a:ln w="3175">
                      <a:noFill/>
                    </a:ln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Ефективність</a:t>
                </a:r>
                <a:endParaRPr lang="uk-UA" altLang="ko-KR" sz="758" kern="0" dirty="0">
                  <a:ln w="3175">
                    <a:noFill/>
                  </a:ln>
                  <a:solidFill>
                    <a:srgbClr val="FFFFFF"/>
                  </a:solidFill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73716" y="3231755"/>
                <a:ext cx="1242654" cy="257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758" kern="0" dirty="0" smtClean="0">
                    <a:ln w="3175">
                      <a:noFill/>
                    </a:ln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Комфорт&amp; Безпека</a:t>
                </a:r>
                <a:endParaRPr lang="uk-UA" altLang="ko-KR" sz="758" kern="0" dirty="0">
                  <a:ln w="3175">
                    <a:noFill/>
                  </a:ln>
                  <a:solidFill>
                    <a:srgbClr val="FFFFFF"/>
                  </a:solidFill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cxnSp>
            <p:nvCxnSpPr>
              <p:cNvPr id="47" name="꺾인 연결선 148"/>
              <p:cNvCxnSpPr>
                <a:cxnSpLocks noChangeShapeType="1"/>
                <a:stCxn id="56" idx="6"/>
                <a:endCxn id="41" idx="0"/>
              </p:cNvCxnSpPr>
              <p:nvPr/>
            </p:nvCxnSpPr>
            <p:spPr bwMode="auto">
              <a:xfrm>
                <a:off x="4249817" y="3795770"/>
                <a:ext cx="962241" cy="242324"/>
              </a:xfrm>
              <a:prstGeom prst="bentConnector2">
                <a:avLst/>
              </a:prstGeom>
              <a:noFill/>
              <a:ln w="9525" algn="ctr">
                <a:solidFill>
                  <a:srgbClr val="FFFFFF">
                    <a:alpha val="69803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꺾인 연결선 149"/>
              <p:cNvCxnSpPr>
                <a:cxnSpLocks noChangeShapeType="1"/>
                <a:stCxn id="54" idx="6"/>
                <a:endCxn id="42" idx="1"/>
              </p:cNvCxnSpPr>
              <p:nvPr/>
            </p:nvCxnSpPr>
            <p:spPr bwMode="auto">
              <a:xfrm>
                <a:off x="3764488" y="3351330"/>
                <a:ext cx="509228" cy="9003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rgbClr val="FFFFFF">
                    <a:alpha val="69803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꺾인 연결선 150"/>
              <p:cNvCxnSpPr>
                <a:cxnSpLocks noChangeShapeType="1"/>
                <a:stCxn id="51" idx="0"/>
                <a:endCxn id="52" idx="2"/>
              </p:cNvCxnSpPr>
              <p:nvPr/>
            </p:nvCxnSpPr>
            <p:spPr bwMode="auto">
              <a:xfrm rot="5400000" flipH="1" flipV="1">
                <a:off x="2034605" y="3640418"/>
                <a:ext cx="284652" cy="557265"/>
              </a:xfrm>
              <a:prstGeom prst="bentConnector2">
                <a:avLst/>
              </a:prstGeom>
              <a:noFill/>
              <a:ln w="9525" algn="ctr">
                <a:solidFill>
                  <a:srgbClr val="FFFFFF">
                    <a:alpha val="69803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504659" y="3100726"/>
                <a:ext cx="1038744" cy="2982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975" kern="0" dirty="0" smtClean="0">
                    <a:ln w="3175">
                      <a:noFill/>
                    </a:ln>
                    <a:solidFill>
                      <a:srgbClr val="FFFFFF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BMW 3 серія</a:t>
                </a:r>
                <a:endParaRPr lang="uk-UA" altLang="ko-KR" sz="975" kern="0" dirty="0">
                  <a:ln w="3175">
                    <a:noFill/>
                  </a:ln>
                  <a:solidFill>
                    <a:srgbClr val="FFFF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589691" y="4061375"/>
                <a:ext cx="617215" cy="257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758" kern="0" dirty="0" smtClean="0">
                    <a:ln w="3175">
                      <a:noFill/>
                    </a:ln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Дизайн</a:t>
                </a:r>
                <a:endParaRPr lang="uk-UA" altLang="ko-KR" sz="758" kern="0" dirty="0">
                  <a:ln w="3175">
                    <a:noFill/>
                  </a:ln>
                  <a:solidFill>
                    <a:srgbClr val="FFFFFF"/>
                  </a:solidFill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</p:grpSp>
        <p:grpSp>
          <p:nvGrpSpPr>
            <p:cNvPr id="23" name="그룹 129"/>
            <p:cNvGrpSpPr>
              <a:grpSpLocks/>
            </p:cNvGrpSpPr>
            <p:nvPr/>
          </p:nvGrpSpPr>
          <p:grpSpPr bwMode="auto">
            <a:xfrm>
              <a:off x="488504" y="4806908"/>
              <a:ext cx="5978490" cy="1299211"/>
              <a:chOff x="1916641" y="4603093"/>
              <a:chExt cx="4449228" cy="966881"/>
            </a:xfrm>
          </p:grpSpPr>
          <p:sp>
            <p:nvSpPr>
              <p:cNvPr id="27" name="직사각형 27"/>
              <p:cNvSpPr>
                <a:spLocks/>
              </p:cNvSpPr>
              <p:nvPr/>
            </p:nvSpPr>
            <p:spPr>
              <a:xfrm>
                <a:off x="1916641" y="4606836"/>
                <a:ext cx="4404008" cy="910364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844164" latinLnBrk="0">
                  <a:defRPr/>
                </a:pPr>
                <a:endParaRPr lang="uk-UA" altLang="ko-KR" sz="975" kern="0" dirty="0">
                  <a:solidFill>
                    <a:srgbClr val="FFFFFF"/>
                  </a:solidFill>
                  <a:latin typeface="Open Sans" panose="020B0606030504020204" pitchFamily="34" charset="0"/>
                  <a:ea typeface="굴림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cxnSp>
            <p:nvCxnSpPr>
              <p:cNvPr id="28" name="직선 연결선 134"/>
              <p:cNvCxnSpPr>
                <a:cxnSpLocks noChangeShapeType="1"/>
              </p:cNvCxnSpPr>
              <p:nvPr/>
            </p:nvCxnSpPr>
            <p:spPr bwMode="auto">
              <a:xfrm>
                <a:off x="6316980" y="4613684"/>
                <a:ext cx="0" cy="895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직선 연결선 135"/>
              <p:cNvCxnSpPr>
                <a:cxnSpLocks noChangeShapeType="1"/>
              </p:cNvCxnSpPr>
              <p:nvPr/>
            </p:nvCxnSpPr>
            <p:spPr bwMode="auto">
              <a:xfrm>
                <a:off x="1920981" y="4613684"/>
                <a:ext cx="0" cy="895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0" name="그림 13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992" y="4613684"/>
                <a:ext cx="4378070" cy="89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916641" y="4603093"/>
                <a:ext cx="1165808" cy="2219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975" kern="0" dirty="0" smtClean="0">
                    <a:ln w="3175">
                      <a:noFill/>
                    </a:ln>
                    <a:solidFill>
                      <a:srgbClr val="FFFFFF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Комфорт &amp; Безпека</a:t>
                </a:r>
                <a:endParaRPr lang="uk-UA" altLang="ko-KR" sz="975" kern="0" dirty="0">
                  <a:ln w="3175">
                    <a:noFill/>
                  </a:ln>
                  <a:solidFill>
                    <a:srgbClr val="FFFF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01433" y="5348002"/>
                <a:ext cx="464436" cy="2219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44164" latinLnBrk="0">
                  <a:defRPr/>
                </a:pPr>
                <a:r>
                  <a:rPr lang="uk-UA" altLang="ko-KR" sz="975" u="sng" kern="0" dirty="0" smtClean="0">
                    <a:ln w="3175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>
                      <a:glow rad="101600">
                        <a:srgbClr val="FFFFFF">
                          <a:satMod val="175000"/>
                          <a:alpha val="40000"/>
                        </a:srgbClr>
                      </a:glow>
                      <a:reflection blurRad="6350" stA="55000" endA="300" endPos="45500" dir="5400000" sy="-100000" algn="bl" rotWithShape="0"/>
                    </a:effectLst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Wingdings" pitchFamily="2" charset="2"/>
                  </a:rPr>
                  <a:t>Назад</a:t>
                </a:r>
                <a:endParaRPr lang="uk-UA" altLang="ko-KR" sz="975" u="sng" kern="0" dirty="0">
                  <a:ln w="3175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>
                    <a:glow rad="101600">
                      <a:srgbClr val="FFFFFF">
                        <a:satMod val="175000"/>
                        <a:alpha val="40000"/>
                      </a:srgbClr>
                    </a:glow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Arial Unicode MS" panose="020B0604020202020204" pitchFamily="50" charset="-127"/>
                  <a:cs typeface="Open Sans" panose="020B0606030504020204" pitchFamily="34" charset="0"/>
                  <a:sym typeface="Wingdings" pitchFamily="2" charset="2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830442" y="5110349"/>
              <a:ext cx="1764837" cy="86348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44164" latinLnBrk="0">
                <a:defRPr/>
              </a:pPr>
              <a:endParaRPr lang="uk-UA" altLang="ko-KR" sz="975" kern="0" dirty="0">
                <a:solidFill>
                  <a:srgbClr val="FFFFFF"/>
                </a:solidFill>
                <a:latin typeface="Open Sans" panose="020B0606030504020204" pitchFamily="34" charset="0"/>
                <a:ea typeface="굴림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777680" y="5139684"/>
              <a:ext cx="1817601" cy="7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85002" indent="-85002" defTabSz="844164" latinLnBrk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uk-UA" altLang="ko-KR" sz="800" b="0" kern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Ambient</a:t>
              </a:r>
              <a:r>
                <a:rPr lang="uk-UA" altLang="ko-KR" sz="800" b="0" kern="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 </a:t>
              </a:r>
              <a:r>
                <a:rPr lang="uk-UA" altLang="ko-KR" sz="800" b="0" kern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Light</a:t>
              </a:r>
              <a:endParaRPr lang="uk-UA" altLang="ko-KR" sz="8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endParaRPr>
            </a:p>
            <a:p>
              <a:pPr marL="85002" indent="-85002" defTabSz="844164" latinLnBrk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uk-UA" altLang="ko-KR" sz="800" b="0" kern="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8.8” Контрольний дисплей </a:t>
              </a:r>
            </a:p>
            <a:p>
              <a:pPr marL="85002" indent="-85002" defTabSz="844164" latinLnBrk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uk-UA" altLang="ko-KR" sz="800" b="0" kern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Console</a:t>
              </a:r>
              <a:r>
                <a:rPr lang="uk-UA" altLang="ko-KR" sz="800" b="0" kern="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 </a:t>
              </a:r>
              <a:r>
                <a:rPr lang="uk-UA" altLang="ko-KR" sz="800" b="0" kern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Cup-Holder</a:t>
              </a:r>
              <a:endParaRPr lang="uk-UA" altLang="ko-KR" sz="800" b="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endParaRPr>
            </a:p>
            <a:p>
              <a:pPr marL="85002" indent="-85002" defTabSz="844164" latinLnBrk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uk-UA" altLang="ko-KR" sz="800" b="0" kern="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BMW Головний дисплей</a:t>
              </a:r>
              <a:endParaRPr lang="uk-UA" altLang="ko-KR" sz="800" b="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42926" y="4226703"/>
              <a:ext cx="624069" cy="2982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44164" latinLnBrk="0">
                <a:defRPr/>
              </a:pPr>
              <a:r>
                <a:rPr lang="uk-UA" altLang="ko-KR" sz="975" u="sng" kern="0" dirty="0" smtClean="0">
                  <a:ln w="3175">
                    <a:noFill/>
                  </a:ln>
                  <a:solidFill>
                    <a:srgbClr val="FFFFFF">
                      <a:lumMod val="85000"/>
                    </a:srgbClr>
                  </a:solidFill>
                  <a:effectLst>
                    <a:glow rad="101600">
                      <a:srgbClr val="FFFFFF">
                        <a:satMod val="175000"/>
                        <a:alpha val="40000"/>
                      </a:srgbClr>
                    </a:glow>
                    <a:reflection blurRad="6350" stA="55000" endA="300" endPos="45500" dir="5400000" sy="-100000" algn="bl" rotWithShape="0"/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Назад</a:t>
              </a:r>
              <a:endParaRPr lang="uk-UA" altLang="ko-KR" sz="975" u="sng" kern="0" dirty="0">
                <a:ln w="3175">
                  <a:noFill/>
                </a:ln>
                <a:solidFill>
                  <a:srgbClr val="FFFFFF">
                    <a:lumMod val="8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Open Sans" panose="020B0606030504020204" pitchFamily="34" charset="0"/>
                <a:ea typeface="Arial Unicode MS" panose="020B0604020202020204" pitchFamily="50" charset="-127"/>
                <a:cs typeface="Open Sans" panose="020B0606030504020204" pitchFamily="34" charset="0"/>
                <a:sym typeface="Wingdings" pitchFamily="2" charset="2"/>
              </a:endParaRPr>
            </a:p>
          </p:txBody>
        </p:sp>
      </p:grpSp>
      <p:sp>
        <p:nvSpPr>
          <p:cNvPr id="58" name="아래쪽 화살표 55"/>
          <p:cNvSpPr/>
          <p:nvPr/>
        </p:nvSpPr>
        <p:spPr bwMode="auto">
          <a:xfrm>
            <a:off x="7748006" y="2799548"/>
            <a:ext cx="369756" cy="42994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4419" tIns="42210" rIns="84419" bIns="42210" anchor="ctr"/>
          <a:lstStyle/>
          <a:p>
            <a:pPr algn="ctr" defTabSz="742843">
              <a:defRPr/>
            </a:pPr>
            <a:endParaRPr lang="uk-UA" altLang="ko-KR" sz="1517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아래쪽 화살표 56"/>
          <p:cNvSpPr/>
          <p:nvPr/>
        </p:nvSpPr>
        <p:spPr bwMode="auto">
          <a:xfrm>
            <a:off x="7748006" y="4432903"/>
            <a:ext cx="368035" cy="42994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84419" tIns="42210" rIns="84419" bIns="42210" anchor="ctr"/>
          <a:lstStyle/>
          <a:p>
            <a:pPr algn="ctr" defTabSz="742843">
              <a:defRPr/>
            </a:pPr>
            <a:endParaRPr lang="uk-UA" altLang="ko-KR" sz="1517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1" name="직선 연결선 5"/>
          <p:cNvCxnSpPr/>
          <p:nvPr/>
        </p:nvCxnSpPr>
        <p:spPr>
          <a:xfrm>
            <a:off x="2284195" y="1971600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2"/>
          <p:cNvCxnSpPr/>
          <p:nvPr/>
        </p:nvCxnSpPr>
        <p:spPr>
          <a:xfrm>
            <a:off x="4127925" y="1971600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3"/>
          <p:cNvCxnSpPr/>
          <p:nvPr/>
        </p:nvCxnSpPr>
        <p:spPr>
          <a:xfrm>
            <a:off x="2284195" y="3194974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4"/>
          <p:cNvCxnSpPr/>
          <p:nvPr/>
        </p:nvCxnSpPr>
        <p:spPr>
          <a:xfrm>
            <a:off x="4127925" y="3194974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5"/>
          <p:cNvCxnSpPr/>
          <p:nvPr/>
        </p:nvCxnSpPr>
        <p:spPr>
          <a:xfrm>
            <a:off x="2284195" y="4443113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6"/>
          <p:cNvCxnSpPr/>
          <p:nvPr/>
        </p:nvCxnSpPr>
        <p:spPr>
          <a:xfrm>
            <a:off x="4127925" y="4443113"/>
            <a:ext cx="0" cy="101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754893" y="2675528"/>
            <a:ext cx="394158" cy="685455"/>
            <a:chOff x="1210409" y="856418"/>
            <a:chExt cx="2606509" cy="483595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6EDBFD"/>
                </a:clrFrom>
                <a:clrTo>
                  <a:srgbClr val="6ED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7"/>
            <a:stretch/>
          </p:blipFill>
          <p:spPr>
            <a:xfrm>
              <a:off x="1210409" y="856418"/>
              <a:ext cx="2606509" cy="4835951"/>
            </a:xfrm>
            <a:prstGeom prst="rect">
              <a:avLst/>
            </a:prstGeom>
          </p:spPr>
        </p:pic>
        <p:sp>
          <p:nvSpPr>
            <p:cNvPr id="69" name="Block Arc 68"/>
            <p:cNvSpPr/>
            <p:nvPr/>
          </p:nvSpPr>
          <p:spPr bwMode="auto">
            <a:xfrm rot="4788350">
              <a:off x="1606402" y="891096"/>
              <a:ext cx="920159" cy="915944"/>
            </a:xfrm>
            <a:prstGeom prst="blockArc">
              <a:avLst>
                <a:gd name="adj1" fmla="val 2850015"/>
                <a:gd name="adj2" fmla="val 20292722"/>
                <a:gd name="adj3" fmla="val 9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Block Arc 69"/>
            <p:cNvSpPr/>
            <p:nvPr/>
          </p:nvSpPr>
          <p:spPr bwMode="auto">
            <a:xfrm rot="5788573">
              <a:off x="1776412" y="1080006"/>
              <a:ext cx="580141" cy="588264"/>
            </a:xfrm>
            <a:prstGeom prst="blockArc">
              <a:avLst>
                <a:gd name="adj1" fmla="val 3573786"/>
                <a:gd name="adj2" fmla="val 17211767"/>
                <a:gd name="adj3" fmla="val 13432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61342" y="3332204"/>
            <a:ext cx="394158" cy="685455"/>
            <a:chOff x="1210409" y="856418"/>
            <a:chExt cx="2606509" cy="483595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6EDBFD"/>
                </a:clrFrom>
                <a:clrTo>
                  <a:srgbClr val="6ED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7"/>
            <a:stretch/>
          </p:blipFill>
          <p:spPr>
            <a:xfrm>
              <a:off x="1210409" y="856418"/>
              <a:ext cx="2606509" cy="4835951"/>
            </a:xfrm>
            <a:prstGeom prst="rect">
              <a:avLst/>
            </a:prstGeom>
          </p:spPr>
        </p:pic>
        <p:sp>
          <p:nvSpPr>
            <p:cNvPr id="73" name="Block Arc 72"/>
            <p:cNvSpPr/>
            <p:nvPr/>
          </p:nvSpPr>
          <p:spPr bwMode="auto">
            <a:xfrm rot="4788350">
              <a:off x="1606402" y="891096"/>
              <a:ext cx="920159" cy="915944"/>
            </a:xfrm>
            <a:prstGeom prst="blockArc">
              <a:avLst>
                <a:gd name="adj1" fmla="val 2850015"/>
                <a:gd name="adj2" fmla="val 20292722"/>
                <a:gd name="adj3" fmla="val 9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Block Arc 73"/>
            <p:cNvSpPr/>
            <p:nvPr/>
          </p:nvSpPr>
          <p:spPr bwMode="auto">
            <a:xfrm rot="5788573">
              <a:off x="1776412" y="1080006"/>
              <a:ext cx="580141" cy="588264"/>
            </a:xfrm>
            <a:prstGeom prst="blockArc">
              <a:avLst>
                <a:gd name="adj1" fmla="val 3573786"/>
                <a:gd name="adj2" fmla="val 17211767"/>
                <a:gd name="adj3" fmla="val 13432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631477" y="5305964"/>
            <a:ext cx="394158" cy="685455"/>
            <a:chOff x="1210409" y="856418"/>
            <a:chExt cx="2606509" cy="483595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6EDBFD"/>
                </a:clrFrom>
                <a:clrTo>
                  <a:srgbClr val="6ED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7"/>
            <a:stretch/>
          </p:blipFill>
          <p:spPr>
            <a:xfrm>
              <a:off x="1210409" y="856418"/>
              <a:ext cx="2606509" cy="4835951"/>
            </a:xfrm>
            <a:prstGeom prst="rect">
              <a:avLst/>
            </a:prstGeom>
          </p:spPr>
        </p:pic>
        <p:sp>
          <p:nvSpPr>
            <p:cNvPr id="77" name="Block Arc 76"/>
            <p:cNvSpPr/>
            <p:nvPr/>
          </p:nvSpPr>
          <p:spPr bwMode="auto">
            <a:xfrm rot="4788350">
              <a:off x="1606402" y="891096"/>
              <a:ext cx="920159" cy="915944"/>
            </a:xfrm>
            <a:prstGeom prst="blockArc">
              <a:avLst>
                <a:gd name="adj1" fmla="val 2850015"/>
                <a:gd name="adj2" fmla="val 20292722"/>
                <a:gd name="adj3" fmla="val 9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8" name="Block Arc 77"/>
            <p:cNvSpPr/>
            <p:nvPr/>
          </p:nvSpPr>
          <p:spPr bwMode="auto">
            <a:xfrm rot="5788573">
              <a:off x="1776412" y="1080006"/>
              <a:ext cx="580141" cy="588264"/>
            </a:xfrm>
            <a:prstGeom prst="blockArc">
              <a:avLst>
                <a:gd name="adj1" fmla="val 3573786"/>
                <a:gd name="adj2" fmla="val 17211767"/>
                <a:gd name="adj3" fmla="val 13432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41740" y="6353983"/>
            <a:ext cx="42354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*Підтримується дисплеями з </a:t>
            </a:r>
            <a:r>
              <a:rPr lang="uk-UA" b="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b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3.0 та вище</a:t>
            </a:r>
            <a:endParaRPr lang="uk-UA" b="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95891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</a:t>
            </a:r>
            <a:r>
              <a:rPr lang="ru-RU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можливості</a:t>
            </a:r>
            <a:r>
              <a:rPr lang="en-US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36712"/>
            <a:ext cx="9021516" cy="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багатоканальних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трансляцій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розкладом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5666940" y="1426388"/>
            <a:ext cx="3863845" cy="263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7428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ko-KR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</a:t>
            </a:r>
            <a:r>
              <a:rPr lang="ru-RU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кагатоканального</a:t>
            </a:r>
            <a:r>
              <a:rPr lang="ru-RU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контенту</a:t>
            </a:r>
            <a:endParaRPr lang="en-US" altLang="ko-K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3750" lvl="1" defTabSz="74284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 для обох каналів може </a:t>
            </a:r>
            <a:endParaRPr lang="uk-UA" sz="15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8000" lvl="1" indent="0" defTabSz="742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бути створений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 завантажений </a:t>
            </a:r>
            <a:endParaRPr lang="uk-UA" sz="15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8000" lvl="1" indent="0" defTabSz="742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паралельно</a:t>
            </a:r>
          </a:p>
          <a:p>
            <a:pPr marL="573750" lvl="1" defTabSz="74284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зберігається в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пам'яті </a:t>
            </a:r>
          </a:p>
          <a:p>
            <a:pPr marL="288000" lvl="1" indent="0" defTabSz="742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дисплея</a:t>
            </a:r>
          </a:p>
          <a:p>
            <a:pPr marL="573750" lvl="1" defTabSz="74284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Перемикання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між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каналами проводиться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допомогою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пульта управління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</a:t>
            </a:r>
            <a:r>
              <a:rPr lang="uk-UA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необхідності використання </a:t>
            </a:r>
            <a:r>
              <a:rPr lang="uk-UA" sz="1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ПК</a:t>
            </a:r>
            <a:endParaRPr kumimoji="0" lang="ru-RU" altLang="ko-KR" sz="1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5709084" y="4992590"/>
            <a:ext cx="4007191" cy="12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lvl1pPr marL="177800" indent="-1778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179388" indent="-179388" defTabSz="7412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Канал «за </a:t>
            </a:r>
            <a:r>
              <a:rPr lang="ru-RU" altLang="ko-KR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замовчуванням</a:t>
            </a:r>
            <a:r>
              <a:rPr lang="ru-RU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en-US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altLang="ko-K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ko-K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Швидке перемикання на канал «по замовчуванню» при наявності помилок.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Він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може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мати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логотип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або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вітальне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</a:t>
            </a:r>
            <a:endParaRPr lang="en-US" altLang="ko-KR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709084" y="3962128"/>
            <a:ext cx="3821701" cy="10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lvl1pPr marL="177800" indent="-1778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179388" indent="-179388" defTabSz="741208">
              <a:lnSpc>
                <a:spcPct val="110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Промо-</a:t>
            </a:r>
            <a:r>
              <a:rPr lang="ru-RU" altLang="ko-KR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акції</a:t>
            </a:r>
            <a:endParaRPr lang="ru-RU" altLang="ko-K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3550" indent="-285750" defTabSz="7412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Додавання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паралельного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каналу промо-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акції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залучення</a:t>
            </a:r>
            <a:r>
              <a:rPr lang="ru-RU" altLang="ko-KR" sz="15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5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відвідувачів</a:t>
            </a:r>
            <a:endParaRPr lang="en-US" altLang="ko-KR" sz="1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그룹 1"/>
          <p:cNvGrpSpPr/>
          <p:nvPr/>
        </p:nvGrpSpPr>
        <p:grpSpPr>
          <a:xfrm>
            <a:off x="79207" y="1952852"/>
            <a:ext cx="5496627" cy="3677201"/>
            <a:chOff x="117727" y="2129025"/>
            <a:chExt cx="6121678" cy="3718244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17727" y="5110756"/>
              <a:ext cx="1118224" cy="24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defTabSz="741208"/>
              <a:r>
                <a:rPr lang="en-US" altLang="ko-KR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17:00 ~ 23:00</a:t>
              </a:r>
            </a:p>
          </p:txBody>
        </p:sp>
        <p:sp>
          <p:nvSpPr>
            <p:cNvPr id="13" name="아래쪽 화살표 12"/>
            <p:cNvSpPr/>
            <p:nvPr/>
          </p:nvSpPr>
          <p:spPr>
            <a:xfrm>
              <a:off x="1458068" y="2698927"/>
              <a:ext cx="1015675" cy="2309085"/>
            </a:xfrm>
            <a:prstGeom prst="downArrow">
              <a:avLst/>
            </a:prstGeom>
            <a:gradFill flip="none" rotWithShape="1">
              <a:gsLst>
                <a:gs pos="0">
                  <a:srgbClr val="FFFFFF">
                    <a:lumMod val="50000"/>
                  </a:srgbClr>
                </a:gs>
                <a:gs pos="48000">
                  <a:srgbClr val="FFFFFF">
                    <a:lumMod val="75000"/>
                  </a:srgbClr>
                </a:gs>
                <a:gs pos="100000">
                  <a:srgbClr val="FFFFFF">
                    <a:lumMod val="60000"/>
                    <a:lumOff val="40000"/>
                    <a:alpha val="8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84419" tIns="42210" rIns="84419" bIns="42210" anchor="ctr"/>
            <a:lstStyle/>
            <a:p>
              <a:pPr algn="ctr" defTabSz="844164" latinLnBrk="0">
                <a:defRPr/>
              </a:pPr>
              <a:endParaRPr lang="ko-KR" altLang="en-US" sz="975" kern="0">
                <a:solidFill>
                  <a:srgbClr val="FFFFFF"/>
                </a:solidFill>
                <a:latin typeface="Open Sans" panose="020B0606030504020204" pitchFamily="34" charset="0"/>
                <a:ea typeface="굴림"/>
                <a:cs typeface="Open Sans" panose="020B0606030504020204" pitchFamily="34" charset="0"/>
                <a:sym typeface="Wingdings" pitchFamily="2" charset="2"/>
              </a:endParaRPr>
            </a:p>
          </p:txBody>
        </p:sp>
        <p:sp>
          <p:nvSpPr>
            <p:cNvPr id="14" name="직사각형 13"/>
            <p:cNvSpPr>
              <a:spLocks/>
            </p:cNvSpPr>
            <p:nvPr/>
          </p:nvSpPr>
          <p:spPr>
            <a:xfrm>
              <a:off x="1143662" y="2454120"/>
              <a:ext cx="1582208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직사각형 14"/>
            <p:cNvSpPr>
              <a:spLocks/>
            </p:cNvSpPr>
            <p:nvPr/>
          </p:nvSpPr>
          <p:spPr>
            <a:xfrm>
              <a:off x="2899569" y="2454120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직사각형 15"/>
            <p:cNvSpPr>
              <a:spLocks/>
            </p:cNvSpPr>
            <p:nvPr/>
          </p:nvSpPr>
          <p:spPr>
            <a:xfrm>
              <a:off x="4653756" y="2454120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직사각형 16"/>
            <p:cNvSpPr>
              <a:spLocks/>
            </p:cNvSpPr>
            <p:nvPr/>
          </p:nvSpPr>
          <p:spPr>
            <a:xfrm>
              <a:off x="2899569" y="3597782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직사각형 17"/>
            <p:cNvSpPr>
              <a:spLocks/>
            </p:cNvSpPr>
            <p:nvPr/>
          </p:nvSpPr>
          <p:spPr>
            <a:xfrm>
              <a:off x="4653756" y="3597782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직사각형 18"/>
            <p:cNvSpPr>
              <a:spLocks/>
            </p:cNvSpPr>
            <p:nvPr/>
          </p:nvSpPr>
          <p:spPr>
            <a:xfrm>
              <a:off x="1143662" y="4738003"/>
              <a:ext cx="1582208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직사각형 19"/>
            <p:cNvSpPr>
              <a:spLocks/>
            </p:cNvSpPr>
            <p:nvPr/>
          </p:nvSpPr>
          <p:spPr>
            <a:xfrm>
              <a:off x="2899569" y="4738003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직사각형 20"/>
            <p:cNvSpPr>
              <a:spLocks/>
            </p:cNvSpPr>
            <p:nvPr/>
          </p:nvSpPr>
          <p:spPr>
            <a:xfrm>
              <a:off x="4653756" y="4738003"/>
              <a:ext cx="1583929" cy="822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19" tIns="42210" rIns="84419" bIns="42210" anchor="ctr"/>
            <a:lstStyle/>
            <a:p>
              <a:pPr algn="ctr" defTabSz="742843">
                <a:defRPr/>
              </a:pPr>
              <a:r>
                <a:rPr lang="en-US" altLang="ko-KR" sz="1517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</a:t>
              </a:r>
              <a:endParaRPr lang="ko-KR" altLang="en-US" sz="1517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1018532" y="2144503"/>
              <a:ext cx="1835912" cy="28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defTabSz="741208"/>
              <a:r>
                <a:rPr lang="uk-UA" altLang="ko-KR" sz="1300" b="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 замовчуванню</a:t>
              </a:r>
              <a:endParaRPr lang="en-US" altLang="ko-KR" sz="1300" b="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3241999" y="2129025"/>
              <a:ext cx="897348" cy="28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defTabSz="741208"/>
              <a:r>
                <a:rPr lang="ru-RU" altLang="ko-KR" sz="1300" b="0" u="sng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Канал 1</a:t>
              </a:r>
              <a:endParaRPr lang="en-US" altLang="ko-KR" sz="1300" b="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4997909" y="2129025"/>
              <a:ext cx="897348" cy="28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defTabSz="741208"/>
              <a:r>
                <a:rPr lang="ru-RU" altLang="ko-KR" sz="1300" b="0" u="sng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Канал 2</a:t>
              </a:r>
              <a:endParaRPr lang="en-US" altLang="ko-KR" sz="1300" b="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174250" y="2690952"/>
              <a:ext cx="996824" cy="24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defTabSz="741208"/>
              <a:r>
                <a:rPr lang="en-US" altLang="ko-KR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6:00 ~ 11:00</a:t>
              </a:r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139785" y="3959675"/>
              <a:ext cx="1078947" cy="24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19" tIns="42210" rIns="84419" bIns="4221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defTabSz="741208"/>
              <a:r>
                <a:rPr lang="en-US" altLang="ko-KR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12:00 ~ 16:00</a:t>
              </a:r>
            </a:p>
          </p:txBody>
        </p:sp>
        <p:pic>
          <p:nvPicPr>
            <p:cNvPr id="27" name="그림 10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260" y="4739723"/>
              <a:ext cx="1568450" cy="81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757" y="2462719"/>
              <a:ext cx="1585648" cy="8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92" y="2467878"/>
              <a:ext cx="1544373" cy="79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27" y="3602941"/>
              <a:ext cx="1556412" cy="80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0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27" y="4751761"/>
              <a:ext cx="1556412" cy="80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그림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260" y="2452400"/>
              <a:ext cx="1568450" cy="81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 descr="https://fbcdn-photos-c-a.akamaihd.net/hphotos-ak-xpa1/v/t1.0-0/s480x480/11200641_829404580513137_9052700553746554044_n.jpg?oh=60a29f1466ae5dc92153c3562ee4cf29&amp;oe=568DEF28&amp;__gda__=1453879758_3b77b2a748c48c45b87c2e6dbaf0c62b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707129" y="2626959"/>
              <a:ext cx="416190" cy="49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://asmahansafie.weebly.com/uploads/7/8/3/1/7831611/wen01-04-13_svm_trayliner_r3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75" y="3608100"/>
              <a:ext cx="1563291" cy="81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http://asmahansafie.weebly.com/uploads/7/8/3/1/7831611/wen01-04-13_svm_trayliner_r3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75" y="4743162"/>
              <a:ext cx="1563291" cy="81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https://fbcdn-photos-c-a.akamaihd.net/hphotos-ak-xpa1/v/t1.0-0/s480x480/11200641_829404580513137_9052700553746554044_n.jpg?oh=60a29f1466ae5dc92153c3562ee4cf29&amp;oe=568DEF28&amp;__gda__=1453879758_3b77b2a748c48c45b87c2e6dbaf0c62b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707129" y="3679472"/>
              <a:ext cx="416190" cy="49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https://fbcdn-photos-c-a.akamaihd.net/hphotos-ak-xpa1/v/t1.0-0/s480x480/11200641_829404580513137_9052700553746554044_n.jpg?oh=60a29f1466ae5dc92153c3562ee4cf29&amp;oe=568DEF28&amp;__gda__=1453879758_3b77b2a748c48c45b87c2e6dbaf0c62b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707129" y="4814534"/>
              <a:ext cx="416190" cy="49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직선 연결선 5"/>
            <p:cNvCxnSpPr>
              <a:cxnSpLocks noChangeShapeType="1"/>
            </p:cNvCxnSpPr>
            <p:nvPr/>
          </p:nvCxnSpPr>
          <p:spPr bwMode="auto">
            <a:xfrm>
              <a:off x="2808420" y="2330294"/>
              <a:ext cx="0" cy="3516975"/>
            </a:xfrm>
            <a:prstGeom prst="line">
              <a:avLst/>
            </a:prstGeom>
            <a:noFill/>
            <a:ln w="9525" algn="ctr">
              <a:solidFill>
                <a:schemeClr val="tx1">
                  <a:alpha val="69803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직선 연결선 45"/>
            <p:cNvCxnSpPr>
              <a:cxnSpLocks noChangeShapeType="1"/>
            </p:cNvCxnSpPr>
            <p:nvPr/>
          </p:nvCxnSpPr>
          <p:spPr bwMode="auto">
            <a:xfrm>
              <a:off x="4560888" y="2330294"/>
              <a:ext cx="0" cy="3516975"/>
            </a:xfrm>
            <a:prstGeom prst="line">
              <a:avLst/>
            </a:prstGeom>
            <a:noFill/>
            <a:ln w="9525" algn="ctr">
              <a:solidFill>
                <a:schemeClr val="tx1">
                  <a:alpha val="69803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0476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95891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Ключові можливості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Індивідуальні налаштування відображення контенту</a:t>
            </a: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Робіть перегляд контенту максимально приємним для відвідувачів, встановлюючи індивідуальні параметри відображення щодо часу доби, об'єму аудиторії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283090" y="3260229"/>
            <a:ext cx="2894340" cy="18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Яскравість </a:t>
            </a:r>
            <a:r>
              <a:rPr lang="pl-PL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uk-UA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          8:30 – 17:30</a:t>
            </a:r>
          </a:p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 відображення: 8:30 – 17:30</a:t>
            </a:r>
          </a:p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Рівень гучності 50%:  </a:t>
            </a:r>
          </a:p>
          <a:p>
            <a:pPr marL="266700" defTabSz="741208">
              <a:lnSpc>
                <a:spcPct val="110000"/>
              </a:lnSpc>
              <a:spcBef>
                <a:spcPts val="0"/>
              </a:spcBef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 – 17:30</a:t>
            </a:r>
            <a:endParaRPr lang="uk-UA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0"/>
          <a:stretch/>
        </p:blipFill>
        <p:spPr>
          <a:xfrm>
            <a:off x="703639" y="3438700"/>
            <a:ext cx="1579451" cy="27723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38975" r="12564" b="1701"/>
          <a:stretch/>
        </p:blipFill>
        <p:spPr>
          <a:xfrm>
            <a:off x="5177429" y="2312355"/>
            <a:ext cx="895081" cy="871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" y="2308535"/>
            <a:ext cx="875752" cy="8757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0"/>
          <a:stretch/>
        </p:blipFill>
        <p:spPr>
          <a:xfrm>
            <a:off x="5282785" y="3434719"/>
            <a:ext cx="1579451" cy="2772308"/>
          </a:xfrm>
          <a:prstGeom prst="rect">
            <a:avLst/>
          </a:prstGeom>
        </p:spPr>
      </p:pic>
      <p:sp>
        <p:nvSpPr>
          <p:cNvPr id="34" name="Text Box 72"/>
          <p:cNvSpPr txBox="1">
            <a:spLocks noChangeArrowheads="1"/>
          </p:cNvSpPr>
          <p:nvPr/>
        </p:nvSpPr>
        <p:spPr bwMode="auto">
          <a:xfrm>
            <a:off x="6862236" y="3260229"/>
            <a:ext cx="2875180" cy="18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Яскравість 50%:           17:31 – 8:29</a:t>
            </a:r>
          </a:p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 відображення: 17:31 – 8:29</a:t>
            </a:r>
          </a:p>
          <a:p>
            <a:pPr marL="285750" indent="-285750" defTabSz="741208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Рівень гучності </a:t>
            </a:r>
            <a:r>
              <a:rPr lang="pl-PL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uk-UA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marL="266700" defTabSz="741208">
              <a:lnSpc>
                <a:spcPct val="110000"/>
              </a:lnSpc>
              <a:spcBef>
                <a:spcPts val="0"/>
              </a:spcBef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17:31 – 22:00</a:t>
            </a:r>
            <a:endParaRPr lang="uk-UA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5981084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Мобільна версія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1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24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контенту та керування відтворенням з мобільних пристроїв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Підтримуються всі функці</a:t>
            </a:r>
            <a:r>
              <a:rPr lang="uk-UA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ї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версії </a:t>
            </a:r>
            <a:r>
              <a:rPr lang="en-US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для ПК</a:t>
            </a:r>
            <a:r>
              <a:rPr lang="en-US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en-US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інтерфейсом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47" y="2537492"/>
            <a:ext cx="1824559" cy="34605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30" y="2562192"/>
            <a:ext cx="1825123" cy="34358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14" y="2567428"/>
            <a:ext cx="1839427" cy="34305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10561" r="18019" b="14136"/>
          <a:stretch/>
        </p:blipFill>
        <p:spPr>
          <a:xfrm>
            <a:off x="992561" y="4317961"/>
            <a:ext cx="1098501" cy="12449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20828" r="27055" b="20582"/>
          <a:stretch/>
        </p:blipFill>
        <p:spPr>
          <a:xfrm>
            <a:off x="992561" y="2790620"/>
            <a:ext cx="1233045" cy="112424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295865" y="6149025"/>
            <a:ext cx="486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Інтерфейс мобільної версії </a:t>
            </a:r>
            <a:r>
              <a:rPr lang="uk-UA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</a:t>
            </a:r>
            <a:endParaRPr lang="uk-UA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6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5639645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1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помилки по </a:t>
            </a:r>
            <a:r>
              <a:rPr lang="uk-UA" altLang="ko-KR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endParaRPr lang="uk-UA" altLang="ko-KR" sz="2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виникненні помилок відтворення </a:t>
            </a:r>
            <a:r>
              <a:rPr lang="uk-UA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дозволяє повідомляти адміністратору про помилки по </a:t>
            </a:r>
            <a:r>
              <a:rPr lang="uk-UA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208" y="1978924"/>
            <a:ext cx="4410500" cy="38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altLang="ko-K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Процес оповіщення по </a:t>
            </a:r>
            <a:r>
              <a:rPr lang="pl-PL" altLang="ko-K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email</a:t>
            </a:r>
            <a:endParaRPr lang="uk-UA" altLang="ko-K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</p:txBody>
      </p:sp>
      <p:cxnSp>
        <p:nvCxnSpPr>
          <p:cNvPr id="19" name="꺾인 연결선 25"/>
          <p:cNvCxnSpPr/>
          <p:nvPr/>
        </p:nvCxnSpPr>
        <p:spPr bwMode="auto">
          <a:xfrm flipV="1">
            <a:off x="1513044" y="3180840"/>
            <a:ext cx="1138238" cy="50135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0" name="그룹 26"/>
          <p:cNvGrpSpPr/>
          <p:nvPr/>
        </p:nvGrpSpPr>
        <p:grpSpPr>
          <a:xfrm>
            <a:off x="2315915" y="5515525"/>
            <a:ext cx="472676" cy="506654"/>
            <a:chOff x="807916" y="3293437"/>
            <a:chExt cx="472676" cy="506654"/>
          </a:xfrm>
        </p:grpSpPr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807916" y="3600036"/>
              <a:ext cx="47267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1pPr>
              <a:lvl2pPr marL="4572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2pPr>
              <a:lvl3pPr marL="9144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3pPr>
              <a:lvl4pPr marL="13716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4pPr>
              <a:lvl5pPr marL="18288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9pPr>
            </a:lstStyle>
            <a:p>
              <a:pPr eaLnBrk="0" hangingPunct="0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uk-UA" altLang="ko-KR" sz="700" b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Адмін</a:t>
              </a:r>
              <a:endParaRPr lang="uk-UA" altLang="ko-KR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2" name="Picture 6" descr="http://musiccaptains.com/zh/wp-content/uploads/2012/09/Accoun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921" y="3293437"/>
              <a:ext cx="328664" cy="3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088904" y="2686465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altLang="ko-KR" sz="14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Втрачений </a:t>
            </a:r>
          </a:p>
          <a:p>
            <a:pPr algn="ctr"/>
            <a:r>
              <a:rPr lang="uk-UA" altLang="ko-KR" sz="14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зв'язок</a:t>
            </a:r>
            <a:endParaRPr lang="uk-UA" altLang="ko-KR" sz="14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꺾인 연결선 32"/>
          <p:cNvCxnSpPr/>
          <p:nvPr/>
        </p:nvCxnSpPr>
        <p:spPr bwMode="auto">
          <a:xfrm>
            <a:off x="1538044" y="3910634"/>
            <a:ext cx="1166408" cy="866349"/>
          </a:xfrm>
          <a:prstGeom prst="bentConnector3">
            <a:avLst>
              <a:gd name="adj1" fmla="val 483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068767" y="4800313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altLang="ko-KR" sz="1600" b="0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Відправлення</a:t>
            </a:r>
            <a:endParaRPr lang="uk-UA" altLang="ko-KR" sz="1600" b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uk-UA" altLang="ko-KR" sz="1600" b="0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</a:t>
            </a:r>
            <a:r>
              <a:rPr lang="uk-UA" altLang="ko-KR" sz="1600" b="0" dirty="0" err="1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</a:t>
            </a:r>
            <a:endParaRPr lang="uk-UA" altLang="ko-KR" sz="1600" b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꺾인 연결선 35"/>
          <p:cNvCxnSpPr>
            <a:endCxn id="22" idx="3"/>
          </p:cNvCxnSpPr>
          <p:nvPr/>
        </p:nvCxnSpPr>
        <p:spPr bwMode="auto">
          <a:xfrm flipH="1">
            <a:off x="2716584" y="4826455"/>
            <a:ext cx="1322010" cy="853401"/>
          </a:xfrm>
          <a:prstGeom prst="bentConnector3">
            <a:avLst>
              <a:gd name="adj1" fmla="val -173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6" name="그룹 36"/>
          <p:cNvGrpSpPr/>
          <p:nvPr/>
        </p:nvGrpSpPr>
        <p:grpSpPr>
          <a:xfrm>
            <a:off x="1714446" y="5372989"/>
            <a:ext cx="634501" cy="956787"/>
            <a:chOff x="3995719" y="4730949"/>
            <a:chExt cx="634501" cy="956787"/>
          </a:xfrm>
        </p:grpSpPr>
        <p:pic>
          <p:nvPicPr>
            <p:cNvPr id="37" name="Picture 8" descr="http://i.istockimg.com/file_thumbview_approve/26720814/3/stock-photo-26720814-smart-phone-with-blank-scre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19" y="4730949"/>
              <a:ext cx="634501" cy="95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그림 38" descr="18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941" y="4968451"/>
              <a:ext cx="135503" cy="12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088904" y="5065439"/>
              <a:ext cx="47267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1pPr>
              <a:lvl2pPr marL="4572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2pPr>
              <a:lvl3pPr marL="9144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3pPr>
              <a:lvl4pPr marL="13716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4pPr>
              <a:lvl5pPr marL="1828800" algn="ctr" rtl="0"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+mn-cs"/>
                  <a:sym typeface="Wingdings" pitchFamily="2" charset="2"/>
                </a:defRPr>
              </a:lvl9pPr>
            </a:lstStyle>
            <a:p>
              <a:pPr eaLnBrk="0" hangingPunct="0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uk-UA" altLang="ko-KR" sz="700" b="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E-</a:t>
              </a:r>
              <a:r>
                <a:rPr lang="uk-UA" altLang="ko-KR" sz="700" b="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mail</a:t>
              </a:r>
              <a:endParaRPr lang="uk-UA" altLang="ko-KR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095708" y="1971390"/>
            <a:ext cx="44105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altLang="ko-KR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Детектируемые</a:t>
            </a:r>
            <a:r>
              <a:rPr lang="uk-UA" altLang="ko-K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uk-UA" altLang="ko-KR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ошибки</a:t>
            </a:r>
            <a:endParaRPr lang="uk-UA" altLang="ko-K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556167" y="3619465"/>
            <a:ext cx="404966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Миттєве надсилання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помилку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відправляється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негайно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після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її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виникнення</a:t>
            </a:r>
            <a:endParaRPr lang="uk-UA" altLang="ko-KR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altLang="ko-K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Повторні повідомленням</a:t>
            </a:r>
          </a:p>
          <a:p>
            <a:pPr marL="266700">
              <a:lnSpc>
                <a:spcPct val="110000"/>
              </a:lnSpc>
              <a:spcBef>
                <a:spcPts val="0"/>
              </a:spcBef>
            </a:pP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Повторні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повідомлення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можуть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відправлятися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з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періодичністю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</a:t>
            </a:r>
            <a:r>
              <a:rPr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що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налаштувується</a:t>
            </a: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</a:p>
          <a:p>
            <a:pPr marL="266700">
              <a:lnSpc>
                <a:spcPct val="110000"/>
              </a:lnSpc>
              <a:spcBef>
                <a:spcPts val="0"/>
              </a:spcBef>
            </a:pP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(30 </a:t>
            </a:r>
            <a:r>
              <a:rPr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хв</a:t>
            </a: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</a:t>
            </a:r>
            <a:r>
              <a:rPr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- 2 </a:t>
            </a:r>
            <a:r>
              <a:rPr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год.)</a:t>
            </a:r>
            <a:endParaRPr lang="uk-UA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</p:txBody>
      </p:sp>
      <p:grpSp>
        <p:nvGrpSpPr>
          <p:cNvPr id="47" name="그룹 5"/>
          <p:cNvGrpSpPr/>
          <p:nvPr/>
        </p:nvGrpSpPr>
        <p:grpSpPr>
          <a:xfrm>
            <a:off x="5567180" y="2413156"/>
            <a:ext cx="3989178" cy="1048343"/>
            <a:chOff x="-8296472" y="2240868"/>
            <a:chExt cx="4875939" cy="1296144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53403" b="30102"/>
            <a:stretch/>
          </p:blipFill>
          <p:spPr bwMode="auto">
            <a:xfrm>
              <a:off x="-8296472" y="2240868"/>
              <a:ext cx="4276876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" t="72992" r="77663" b="10512"/>
            <a:stretch/>
          </p:blipFill>
          <p:spPr bwMode="auto">
            <a:xfrm>
              <a:off x="-4228020" y="2240868"/>
              <a:ext cx="807487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2" b="9801"/>
          <a:stretch/>
        </p:blipFill>
        <p:spPr bwMode="auto">
          <a:xfrm>
            <a:off x="713712" y="4136736"/>
            <a:ext cx="1082088" cy="2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0" y="3366604"/>
            <a:ext cx="486708" cy="7552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03" y="2647978"/>
            <a:ext cx="1303442" cy="813521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67" y="3590979"/>
            <a:ext cx="1303442" cy="813521"/>
          </a:xfrm>
          <a:prstGeom prst="rect">
            <a:avLst/>
          </a:prstGeom>
        </p:spPr>
      </p:pic>
      <p:sp>
        <p:nvSpPr>
          <p:cNvPr id="54" name="구름 104"/>
          <p:cNvSpPr/>
          <p:nvPr/>
        </p:nvSpPr>
        <p:spPr bwMode="auto">
          <a:xfrm>
            <a:off x="2734157" y="4508871"/>
            <a:ext cx="1313420" cy="647750"/>
          </a:xfrm>
          <a:prstGeom prst="cloud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altLang="ko-KR" sz="1800" kern="0" dirty="0" err="1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</a:t>
            </a:r>
            <a:endParaRPr kumimoji="0" lang="uk-UA" altLang="ko-KR" sz="1800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" name="그림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588398" y="4160580"/>
            <a:ext cx="181511" cy="227141"/>
          </a:xfrm>
          <a:prstGeom prst="rect">
            <a:avLst/>
          </a:prstGeom>
        </p:spPr>
      </p:pic>
      <p:cxnSp>
        <p:nvCxnSpPr>
          <p:cNvPr id="62" name="Elbow Connector 61"/>
          <p:cNvCxnSpPr>
            <a:endCxn id="53" idx="1"/>
          </p:cNvCxnSpPr>
          <p:nvPr/>
        </p:nvCxnSpPr>
        <p:spPr bwMode="auto">
          <a:xfrm>
            <a:off x="2082163" y="3682195"/>
            <a:ext cx="608004" cy="31554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097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2977057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333986" cy="169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just" defTabSz="742843">
              <a:spcBef>
                <a:spcPct val="0"/>
              </a:spcBef>
              <a:buNone/>
              <a:defRPr/>
            </a:pPr>
            <a:r>
              <a:rPr lang="ru-RU" altLang="ko-K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 </a:t>
            </a:r>
            <a:r>
              <a:rPr lang="uk-UA" altLang="ko-KR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ru-RU" altLang="ko-K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 </a:t>
            </a:r>
            <a:r>
              <a:rPr lang="ru-RU" altLang="ko-KR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endParaRPr lang="pl-PL" altLang="ko-KR" sz="2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742843">
              <a:spcBef>
                <a:spcPct val="0"/>
              </a:spcBef>
              <a:buNone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мережеве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програмне забезпечення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створення, </a:t>
            </a:r>
            <a:r>
              <a:rPr lang="uk-UA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редагува</a:t>
            </a:r>
            <a:r>
              <a:rPr lang="pl-PL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uk-UA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ння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управління і відтворення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мультимедійних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матеріалів від компанії LG </a:t>
            </a:r>
            <a:r>
              <a:rPr lang="uk-UA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Electronics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241502" y="2816932"/>
            <a:ext cx="3708412" cy="3060340"/>
            <a:chOff x="7576178" y="1783462"/>
            <a:chExt cx="1715795" cy="1324467"/>
          </a:xfrm>
        </p:grpSpPr>
        <p:pic>
          <p:nvPicPr>
            <p:cNvPr id="48" name="그림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7" r="3433"/>
            <a:stretch/>
          </p:blipFill>
          <p:spPr>
            <a:xfrm>
              <a:off x="7576178" y="1783462"/>
              <a:ext cx="1715795" cy="1317038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auto">
            <a:xfrm>
              <a:off x="8679905" y="2809085"/>
              <a:ext cx="612068" cy="2988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18971" y="2864640"/>
              <a:ext cx="467944" cy="17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+mj-lt"/>
                </a:rPr>
                <a:t>CMS</a:t>
              </a:r>
              <a:endParaRPr lang="en-US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42" y="5175306"/>
            <a:ext cx="3239072" cy="68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75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13176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021516" cy="11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Розширення кількості підтримуваних клієнтів</a:t>
            </a: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 об'єднувати існуючі сервери з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єдиний домен і керувати ними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9" y="3591372"/>
            <a:ext cx="1455349" cy="3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5639" y="2833065"/>
            <a:ext cx="115893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083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 1</a:t>
            </a:r>
            <a:endParaRPr lang="uk-UA" altLang="ko-KR" sz="1083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5294" y="3916523"/>
            <a:ext cx="113962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083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 n</a:t>
            </a:r>
            <a:endParaRPr lang="uk-UA" altLang="ko-KR" sz="1083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직사각형 60"/>
          <p:cNvSpPr/>
          <p:nvPr/>
        </p:nvSpPr>
        <p:spPr>
          <a:xfrm>
            <a:off x="2000672" y="2044314"/>
            <a:ext cx="3803923" cy="2167742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ko-KR" sz="1408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2253540" y="3802207"/>
            <a:ext cx="1219954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000" tIns="39000" rIns="39000" bIns="39000">
            <a:spAutoFit/>
          </a:bodyPr>
          <a:lstStyle>
            <a:defPPr>
              <a:defRPr lang="ko-KR"/>
            </a:defPPr>
            <a:lvl1pPr marL="177800" indent="-17780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uk-UA" altLang="ko-KR" sz="975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(~1,000 пристроїв)</a:t>
            </a:r>
            <a:endParaRPr lang="uk-UA" altLang="ko-KR" sz="975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94967" y="4262899"/>
            <a:ext cx="384721" cy="4334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uk-UA" altLang="ko-K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uk-UA" altLang="ko-KR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5" y="4675348"/>
            <a:ext cx="1870626" cy="39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6097019" y="2321024"/>
            <a:ext cx="3591616" cy="28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742843">
              <a:buFont typeface="Arial" panose="020B0604020202020204" pitchFamily="34" charset="0"/>
              <a:buChar char="•"/>
              <a:defRPr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Підтримка всіх протоколів, які підтримуються продуктами сімейства </a:t>
            </a:r>
            <a:r>
              <a:rPr lang="uk-UA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endParaRPr lang="uk-UA" altLang="ko-KR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843">
              <a:buFont typeface="Arial" panose="020B0604020202020204" pitchFamily="34" charset="0"/>
              <a:buChar char="•"/>
              <a:defRPr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Протестована робота в кількості 4000 дисплеїв</a:t>
            </a:r>
          </a:p>
          <a:p>
            <a:pPr defTabSz="742843">
              <a:buFont typeface="Arial" panose="020B0604020202020204" pitchFamily="34" charset="0"/>
              <a:buChar char="•"/>
              <a:defRPr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Здійснюється підтримка збалансованого навантаження</a:t>
            </a:r>
            <a:endParaRPr lang="uk-UA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2078827"/>
            <a:ext cx="1303442" cy="8135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3184611"/>
            <a:ext cx="1303442" cy="813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2876" y="287764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uk-U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72" y="2609164"/>
            <a:ext cx="617152" cy="9576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" y="3675839"/>
            <a:ext cx="617152" cy="95765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9" y="6067707"/>
            <a:ext cx="1455349" cy="3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68908" y="5317531"/>
            <a:ext cx="115893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083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 1</a:t>
            </a:r>
            <a:endParaRPr lang="uk-UA" altLang="ko-KR" sz="1083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45294" y="6392858"/>
            <a:ext cx="113962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083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 m</a:t>
            </a:r>
            <a:endParaRPr lang="uk-UA" altLang="ko-KR" sz="1083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직사각형 60"/>
          <p:cNvSpPr/>
          <p:nvPr/>
        </p:nvSpPr>
        <p:spPr>
          <a:xfrm>
            <a:off x="2000672" y="4520649"/>
            <a:ext cx="3803923" cy="2167742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ko-KR" sz="1408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2253540" y="6278542"/>
            <a:ext cx="1219954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000" tIns="39000" rIns="39000" bIns="39000">
            <a:spAutoFit/>
          </a:bodyPr>
          <a:lstStyle>
            <a:defPPr>
              <a:defRPr lang="ko-KR"/>
            </a:defPPr>
            <a:lvl1pPr marL="177800" indent="-17780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uk-UA" altLang="ko-KR" sz="975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(~1,000 пристроїв)</a:t>
            </a:r>
            <a:endParaRPr lang="uk-UA" altLang="ko-KR" sz="975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4555162"/>
            <a:ext cx="1303442" cy="8135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5660946"/>
            <a:ext cx="1303442" cy="81352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532876" y="535397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uk-U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72" y="5085499"/>
            <a:ext cx="617152" cy="957650"/>
          </a:xfrm>
          <a:prstGeom prst="rect">
            <a:avLst/>
          </a:prstGeom>
        </p:spPr>
      </p:pic>
      <p:sp>
        <p:nvSpPr>
          <p:cNvPr id="65" name="Right Arrow 64"/>
          <p:cNvSpPr/>
          <p:nvPr/>
        </p:nvSpPr>
        <p:spPr bwMode="auto">
          <a:xfrm rot="19402927">
            <a:off x="1344459" y="3309645"/>
            <a:ext cx="923988" cy="28495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2001292">
            <a:off x="1348820" y="5361875"/>
            <a:ext cx="923988" cy="28495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19970027">
            <a:off x="3472614" y="2393660"/>
            <a:ext cx="528057" cy="31394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2178524">
            <a:off x="3426338" y="3307763"/>
            <a:ext cx="528057" cy="31394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19970027">
            <a:off x="3464675" y="4893727"/>
            <a:ext cx="528057" cy="31394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2178524">
            <a:off x="3418399" y="5807830"/>
            <a:ext cx="528057" cy="31394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" name="그림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2089153" y="3634951"/>
            <a:ext cx="188460" cy="235837"/>
          </a:xfrm>
          <a:prstGeom prst="rect">
            <a:avLst/>
          </a:prstGeom>
        </p:spPr>
      </p:pic>
      <p:pic>
        <p:nvPicPr>
          <p:cNvPr id="72" name="그림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2089153" y="6105321"/>
            <a:ext cx="188460" cy="235837"/>
          </a:xfrm>
          <a:prstGeom prst="rect">
            <a:avLst/>
          </a:prstGeom>
        </p:spPr>
      </p:pic>
      <p:pic>
        <p:nvPicPr>
          <p:cNvPr id="73" name="그림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351152" y="4729269"/>
            <a:ext cx="228525" cy="2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5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8090636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 </a:t>
            </a:r>
            <a:r>
              <a:rPr lang="uk-UA" sz="1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інтеграцією і додатковим функціоналом</a:t>
            </a:r>
            <a:endParaRPr lang="uk-UA" altLang="ko-KR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59205" y="818998"/>
            <a:ext cx="9021516" cy="11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Робоче вікно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значно розширює можливості для рекламодавців за рахунок розширеного модуля статистики та звітності, а також функцій віддаленого </a:t>
            </a:r>
            <a:r>
              <a:rPr lang="uk-UA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презентера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дисплеї і реалізації штатними засобами зв'язку ПО + дисплей LG </a:t>
            </a:r>
            <a:r>
              <a:rPr lang="uk-UA" altLang="ko-KR" sz="1800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OS.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261906" y="1145384"/>
            <a:ext cx="6959346" cy="18002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73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587507" y="2456892"/>
            <a:ext cx="228525" cy="285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8" y="2456892"/>
            <a:ext cx="6235933" cy="2917060"/>
          </a:xfrm>
          <a:prstGeom prst="rect">
            <a:avLst/>
          </a:prstGeom>
        </p:spPr>
      </p:pic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884484" y="2456892"/>
            <a:ext cx="2160304" cy="20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Генерація зручних звітів 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клієнтів рекламодавців з можливістю індивідуалізації формату (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таймингом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скриншотов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Excel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PieChart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raw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uk-UA" altLang="ko-KR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519055" y="4545124"/>
            <a:ext cx="228525" cy="285974"/>
          </a:xfrm>
          <a:prstGeom prst="rect">
            <a:avLst/>
          </a:prstGeom>
        </p:spPr>
      </p:pic>
      <p:sp>
        <p:nvSpPr>
          <p:cNvPr id="78" name="Text Box 72"/>
          <p:cNvSpPr txBox="1">
            <a:spLocks noChangeArrowheads="1"/>
          </p:cNvSpPr>
          <p:nvPr/>
        </p:nvSpPr>
        <p:spPr bwMode="auto">
          <a:xfrm>
            <a:off x="884484" y="4625501"/>
            <a:ext cx="2160304" cy="135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Налаштування звітів 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 для власника системи дисплеїв так і для клієнтів, що користуються особистим кабінетом</a:t>
            </a:r>
            <a:endParaRPr lang="uk-UA" altLang="ko-KR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5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7590499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 </a:t>
            </a:r>
            <a:r>
              <a:rPr lang="uk-UA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інтеграцією і додатковим функціоналом</a:t>
            </a:r>
            <a:endParaRPr lang="uk-UA" altLang="ko-KR" sz="16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321596" y="876713"/>
            <a:ext cx="9284238" cy="8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Робоче вікно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 максимально ефективно використовувати систему дисплеїв для офісних завдань, заощаджуючи гроші на закупівлю морально-застарілих засобів для проведення презентацій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400486" y="2032992"/>
            <a:ext cx="9223220" cy="36004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75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399430" y="2486009"/>
            <a:ext cx="228525" cy="285974"/>
          </a:xfrm>
          <a:prstGeom prst="rect">
            <a:avLst/>
          </a:prstGeom>
        </p:spPr>
      </p:pic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731877" y="2472057"/>
            <a:ext cx="2348915" cy="28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Дистанційний </a:t>
            </a:r>
            <a:r>
              <a:rPr lang="uk-UA" altLang="ko-KR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Презентер</a:t>
            </a:r>
            <a:endParaRPr lang="uk-UA" altLang="ko-KR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Використання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гаджетів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віддалених презентацій на дисплеї (PowerPoint, PDF) зі зручним інтуїтивно зрозумілим керуванням.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Можливість надання доступу до віртуального пульта </a:t>
            </a:r>
            <a:r>
              <a:rPr lang="uk-UA" altLang="ko-KR" b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презентера</a:t>
            </a: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численним користувачам</a:t>
            </a:r>
            <a:endParaRPr lang="uk-UA" altLang="ko-KR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36" y="3913893"/>
            <a:ext cx="2326399" cy="2930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35" y="2267563"/>
            <a:ext cx="4212468" cy="37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7590499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 </a:t>
            </a:r>
            <a:r>
              <a:rPr lang="uk-UA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інтеграцією і додатковим функціоналом</a:t>
            </a:r>
            <a:endParaRPr lang="uk-UA" altLang="ko-KR" sz="16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584950" y="851266"/>
            <a:ext cx="9021516" cy="6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Фреймворк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uk-UA" altLang="ko-KR" sz="1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підтримує створення </a:t>
            </a:r>
            <a:r>
              <a:rPr lang="pl-PL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P2P </a:t>
            </a:r>
            <a:r>
              <a:rPr lang="uk-UA" altLang="ko-KR" sz="1800" b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відеоконференц</a:t>
            </a:r>
            <a:r>
              <a:rPr lang="uk-UA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-зв'язку на основі </a:t>
            </a:r>
            <a:r>
              <a:rPr lang="pl-PL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RTC, </a:t>
            </a:r>
            <a:r>
              <a:rPr lang="uk-UA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легко інтегруючи панелі на базі </a:t>
            </a:r>
            <a:r>
              <a:rPr lang="pl-PL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OS </a:t>
            </a:r>
            <a:r>
              <a:rPr lang="uk-UA" altLang="ko-KR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веб-камерами.</a:t>
            </a:r>
          </a:p>
        </p:txBody>
      </p:sp>
      <p:cxnSp>
        <p:nvCxnSpPr>
          <p:cNvPr id="4" name="직선 연결선 51"/>
          <p:cNvCxnSpPr/>
          <p:nvPr/>
        </p:nvCxnSpPr>
        <p:spPr>
          <a:xfrm>
            <a:off x="344488" y="1772816"/>
            <a:ext cx="9223220" cy="36004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75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372933" y="1804928"/>
            <a:ext cx="228525" cy="285974"/>
          </a:xfrm>
          <a:prstGeom prst="rect">
            <a:avLst/>
          </a:prstGeom>
        </p:spPr>
      </p:pic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788902" y="1804928"/>
            <a:ext cx="8613611" cy="79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 err="1" smtClean="0"/>
              <a:t>Відеоконференц</a:t>
            </a:r>
            <a:r>
              <a:rPr lang="uk-UA" dirty="0" smtClean="0"/>
              <a:t>-зв'язок</a:t>
            </a:r>
          </a:p>
          <a:p>
            <a:pPr marL="0" indent="0" eaLnBrk="0" latin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ko-KR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Реалізація </a:t>
            </a:r>
            <a:r>
              <a:rPr lang="uk-UA" altLang="ko-KR" b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</a:t>
            </a:r>
            <a:r>
              <a:rPr lang="uk-UA" altLang="ko-KR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-потокової ВКС і підтримка </a:t>
            </a:r>
            <a:r>
              <a:rPr lang="uk-UA" altLang="ko-KR" b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</a:t>
            </a:r>
            <a:r>
              <a:rPr lang="uk-UA" altLang="ko-KR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-платформних пристроїв відкриває широкі можливості для застосування програмно-апаратної зв'язки </a:t>
            </a:r>
            <a:r>
              <a:rPr lang="pl-PL" altLang="ko-KR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WEB + Web OS </a:t>
            </a:r>
            <a:r>
              <a:rPr lang="uk-UA" altLang="ko-KR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дисплеїв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web rt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3" y="3404276"/>
            <a:ext cx="5544616" cy="2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r="-3611"/>
          <a:stretch/>
        </p:blipFill>
        <p:spPr>
          <a:xfrm>
            <a:off x="5061012" y="3032956"/>
            <a:ext cx="3706733" cy="3153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58" y="5808100"/>
            <a:ext cx="905086" cy="1049900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logitech web camera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2852936"/>
            <a:ext cx="918478" cy="7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8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758534" y="2384884"/>
            <a:ext cx="8388932" cy="7694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pPr algn="ctr"/>
            <a:r>
              <a:rPr lang="uk-UA" altLang="ko-KR" sz="4400" b="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Додаток</a:t>
            </a:r>
            <a:endParaRPr lang="en-US" altLang="ko-KR" sz="4400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2870" y="0"/>
            <a:ext cx="2340260" cy="756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280592" y="1412776"/>
            <a:ext cx="900100" cy="5040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6104644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Системні</a:t>
            </a:r>
            <a:r>
              <a:rPr lang="ru-RU" altLang="ko-KR" sz="2800" dirty="0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ru-RU" altLang="ko-KR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вимоги</a:t>
            </a:r>
            <a:endParaRPr lang="en-US" altLang="ko-KR" sz="2800" dirty="0">
              <a:solidFill>
                <a:srgbClr val="C2004D"/>
              </a:solidFill>
              <a:latin typeface="Arial" panose="020B0604020202020204" pitchFamily="34" charset="0"/>
              <a:ea typeface="LG스마트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584950" y="851266"/>
            <a:ext cx="9021516" cy="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Системні</a:t>
            </a:r>
            <a:r>
              <a:rPr lang="ru-RU" altLang="ko-K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altLang="ko-K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SuperSign</a:t>
            </a:r>
            <a:r>
              <a:rPr lang="en-US" altLang="ko-KR" sz="2400" b="0" dirty="0">
                <a:latin typeface="Arial" panose="020B0604020202020204" pitchFamily="34" charset="0"/>
                <a:cs typeface="Arial" panose="020B0604020202020204" pitchFamily="34" charset="0"/>
              </a:rPr>
              <a:t> CMS</a:t>
            </a:r>
          </a:p>
        </p:txBody>
      </p:sp>
      <p:cxnSp>
        <p:nvCxnSpPr>
          <p:cNvPr id="4" name="직선 연결선 51"/>
          <p:cNvCxnSpPr/>
          <p:nvPr/>
        </p:nvCxnSpPr>
        <p:spPr>
          <a:xfrm>
            <a:off x="526510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549217" y="1511496"/>
            <a:ext cx="102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Сервер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661619" y="4679545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Кліент</a:t>
            </a:r>
            <a:endParaRPr lang="en-US" sz="1600" dirty="0"/>
          </a:p>
        </p:txBody>
      </p:sp>
      <p:graphicFrame>
        <p:nvGraphicFramePr>
          <p:cNvPr id="13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73772"/>
              </p:ext>
            </p:extLst>
          </p:nvPr>
        </p:nvGraphicFramePr>
        <p:xfrm>
          <a:off x="516109" y="2007237"/>
          <a:ext cx="9001002" cy="2429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71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Зміст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Специфікації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15"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інформаційний дисплеїв в системі</a:t>
                      </a:r>
                      <a:r>
                        <a:rPr lang="pl-PL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uk-UA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uk-UA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процессора</a:t>
                      </a:r>
                      <a:endParaRPr lang="uk-U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~ 50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Intel Core 2 Duo (2.5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ГГц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) або вище</a:t>
                      </a:r>
                      <a:endParaRPr lang="pl-PL" altLang="ko-KR" sz="1000" baseline="0" dirty="0" smtClean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51067"/>
                  </a:ext>
                </a:extLst>
              </a:tr>
              <a:tr h="29841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~ 500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Intel i7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 вище 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49">
                <a:tc vMerge="1">
                  <a:txBody>
                    <a:bodyPr/>
                    <a:lstStyle/>
                    <a:p>
                      <a:pPr algn="ctr" latinLnBrk="1"/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~ 1000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Intel XEON E5-2676 v3 8 Core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або вище 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49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Операційна пам’ять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4 ГБ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більше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01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Накопичувач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40 ГБ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більше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вільногопростору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диску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uk-UA" altLang="ko-K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Пропускна здатність мережі</a:t>
                      </a:r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Мбіт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/с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вище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0451"/>
                  </a:ext>
                </a:extLst>
              </a:tr>
              <a:tr h="379647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latin typeface="Arial" pitchFamily="34" charset="0"/>
                          <a:ea typeface="돋움" pitchFamily="50" charset="-127"/>
                        </a:rPr>
                        <a:t>Операційна Система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Windows 7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Windows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8,1,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Windows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10, 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Windows Server 2012 R2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Windows Server 2016</a:t>
                      </a:r>
                      <a:endParaRPr lang="en-US" altLang="ko-KR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en-US" altLang="ko-KR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51595"/>
              </p:ext>
            </p:extLst>
          </p:nvPr>
        </p:nvGraphicFramePr>
        <p:xfrm>
          <a:off x="515536" y="5325020"/>
          <a:ext cx="9001002" cy="63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71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Зміст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Специфікації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49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Веб-переглядач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Версії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Internet Explorer 10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новіший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Chrome 50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новіший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1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5371943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 CMS </a:t>
            </a:r>
            <a:r>
              <a:rPr lang="uk-UA" altLang="ko-KR" sz="2800" dirty="0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Версії </a:t>
            </a:r>
            <a:r>
              <a:rPr lang="uk-UA" altLang="ko-KR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webOS</a:t>
            </a:r>
            <a:endParaRPr lang="uk-UA" altLang="ko-KR" sz="2800" dirty="0">
              <a:solidFill>
                <a:srgbClr val="C2004D"/>
              </a:solidFill>
              <a:latin typeface="Arial" panose="020B0604020202020204" pitchFamily="34" charset="0"/>
              <a:ea typeface="LG스마트체 Bold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graphicFrame>
        <p:nvGraphicFramePr>
          <p:cNvPr id="9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4694"/>
              </p:ext>
            </p:extLst>
          </p:nvPr>
        </p:nvGraphicFramePr>
        <p:xfrm>
          <a:off x="146465" y="805118"/>
          <a:ext cx="9657539" cy="5936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502804957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393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Функції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Перелік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webOS 2.0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webOS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3.0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webOS 3.0+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Non-webOS</a:t>
                      </a:r>
                      <a:endParaRPr lang="ko-KR" altLang="en-US" sz="1000" b="1" baseline="0" dirty="0">
                        <a:solidFill>
                          <a:schemeClr val="bg1"/>
                        </a:solidFill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Дисплеї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Розподільча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здатність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MAX 3840 x 2160 (UHD)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MAX 3840 x 2160 (UHD)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MAX 3840 x 2160 (UHD)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MAX 1920 x 1080 (FHD)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Орієнтація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Альбомна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Книжкова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Альбомна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Книжкова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Альбомна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Книжкова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Альбомна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="1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Зображення</a:t>
                      </a:r>
                      <a:endParaRPr lang="uk-UA" altLang="ko-KR" sz="1000" b="1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Формати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jpg, jpeg, bmp,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png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jpg, jpeg, bmp,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png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jpg, jpeg, bmp,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png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79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jpg, jpeg, bmp,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png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93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Відео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Розподільча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здатність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UHD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UHD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UHD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FHD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Одночасне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відтворення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файл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файл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2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файли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файл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Звук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BGM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разом з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BGM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разом з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BGM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разом з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BGM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 разом з Відео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0451"/>
                  </a:ext>
                </a:extLst>
              </a:tr>
              <a:tr h="4247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Формати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mpg, mpeg,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mp4,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mkv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avi</a:t>
                      </a:r>
                      <a:endParaRPr lang="en-US" altLang="ko-KR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avi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mp4,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mov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mkv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mpg, mpeg,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vob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wmv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3gp, 3g2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avi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mp4,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mov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mkv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mpg, mpeg,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vob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wmv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3gp, 3g2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mpg, mpeg,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tp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mp4,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mkv</a:t>
                      </a:r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000" baseline="0" dirty="0" err="1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avi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3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baseline="0" dirty="0" err="1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Документи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PPT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PDF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>
                          <a:latin typeface="Arial" pitchFamily="34" charset="0"/>
                          <a:ea typeface="돋움" pitchFamily="50" charset="-127"/>
                        </a:rPr>
                        <a:t>Flash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Розподільча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здатність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FHD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FHD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FHD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SWF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" pitchFamily="34" charset="0"/>
                          <a:ea typeface="돋움" pitchFamily="50" charset="-127"/>
                        </a:rPr>
                        <a:t>Web</a:t>
                      </a:r>
                      <a:r>
                        <a:rPr lang="uk-UA" altLang="ko-KR" sz="1000" b="1" baseline="0" dirty="0" smtClean="0">
                          <a:latin typeface="Arial" pitchFamily="34" charset="0"/>
                          <a:ea typeface="돋움" pitchFamily="50" charset="-127"/>
                        </a:rPr>
                        <a:t>-контент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# 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Відео-Потік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1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2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IP</a:t>
                      </a:r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-потоки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UDP / RTP / RTSP / HLS / DASH / Smooth Streaming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UDP / RTP / RTSP / HLS / DASH / Smooth Streaming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9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baseline="0" dirty="0" err="1" smtClean="0">
                          <a:latin typeface="Arial" pitchFamily="34" charset="0"/>
                          <a:ea typeface="돋움" pitchFamily="50" charset="-127"/>
                        </a:rPr>
                        <a:t>Синхронізаця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Відео </a:t>
                      </a:r>
                      <a:r>
                        <a:rPr lang="uk-UA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синхр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.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Плей-лист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3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Програвання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форматів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돋움" pitchFamily="50" charset="-127"/>
                        </a:rPr>
                        <a:t>відео</a:t>
                      </a:r>
                      <a:endParaRPr lang="en-US" altLang="ko-KR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baseline="0" dirty="0" err="1" smtClean="0">
                          <a:latin typeface="Arial" pitchFamily="34" charset="0"/>
                          <a:ea typeface="돋움" pitchFamily="50" charset="-127"/>
                        </a:rPr>
                        <a:t>Інтерактивнй</a:t>
                      </a:r>
                      <a:r>
                        <a:rPr lang="ru-RU" altLang="ko-KR" sz="1000" b="1" baseline="0" dirty="0" smtClean="0">
                          <a:latin typeface="Arial" pitchFamily="34" charset="0"/>
                          <a:ea typeface="돋움" pitchFamily="50" charset="-127"/>
                        </a:rPr>
                        <a:t> </a:t>
                      </a:r>
                      <a:r>
                        <a:rPr lang="ru-RU" altLang="ko-KR" sz="1000" b="1" baseline="0" dirty="0">
                          <a:latin typeface="Arial" pitchFamily="34" charset="0"/>
                          <a:ea typeface="돋움" pitchFamily="50" charset="-127"/>
                        </a:rPr>
                        <a:t>контент</a:t>
                      </a:r>
                      <a:endParaRPr lang="ko-KR" altLang="en-US" sz="1000" b="1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dirty="0" smtClean="0">
                          <a:latin typeface="Arial" pitchFamily="34" charset="0"/>
                          <a:ea typeface="돋움" pitchFamily="50" charset="-127"/>
                        </a:rPr>
                        <a:t>Створення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uk-UA" altLang="ko-KR" sz="1000" baseline="0" noProof="0" dirty="0" smtClean="0">
                          <a:latin typeface="Arial" pitchFamily="34" charset="0"/>
                          <a:ea typeface="돋움" pitchFamily="50" charset="-127"/>
                          <a:cs typeface="Arial" panose="020B0604020202020204" pitchFamily="34" charset="0"/>
                        </a:rPr>
                        <a:t>Підтримується</a:t>
                      </a:r>
                      <a:endParaRPr lang="uk-UA" altLang="ko-KR" sz="1000" baseline="0" noProof="0" dirty="0">
                        <a:latin typeface="Arial" pitchFamily="34" charset="0"/>
                        <a:ea typeface="돋움" pitchFamily="50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Arial" pitchFamily="34" charset="0"/>
                          <a:ea typeface="돋움" pitchFamily="50" charset="-127"/>
                        </a:rPr>
                        <a:t>X</a:t>
                      </a:r>
                      <a:endParaRPr lang="ko-KR" altLang="en-US" sz="1000" baseline="0" dirty="0"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7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148" y="3575194"/>
            <a:ext cx="46705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52936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Дякуємо</a:t>
            </a:r>
            <a:r>
              <a:rPr lang="ru-RU" sz="3600" dirty="0" smtClean="0"/>
              <a:t> за </a:t>
            </a:r>
            <a:r>
              <a:rPr lang="ru-RU" sz="3600" dirty="0" err="1" smtClean="0"/>
              <a:t>увагу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76" y="6165304"/>
            <a:ext cx="1487553" cy="5608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575558"/>
            <a:ext cx="990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hlinkClick r:id="rId3"/>
              </a:rPr>
              <a:t>www.lg-b2b.com.ua</a:t>
            </a:r>
            <a:r>
              <a:rPr lang="en-US" dirty="0" smtClean="0"/>
              <a:t> </a:t>
            </a:r>
            <a:r>
              <a:rPr lang="uk-UA" dirty="0"/>
              <a:t> </a:t>
            </a:r>
            <a:r>
              <a:rPr lang="en-US" dirty="0" smtClean="0"/>
              <a:t>E-mail: </a:t>
            </a:r>
            <a:r>
              <a:rPr lang="en-US" b="0" dirty="0" smtClean="0">
                <a:hlinkClick r:id="rId4"/>
              </a:rPr>
              <a:t>info@lg-b2b.com.ua</a:t>
            </a:r>
            <a:endParaRPr lang="en-US" b="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2977057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592794" y="1520788"/>
            <a:ext cx="9021516" cy="45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LG </a:t>
            </a:r>
            <a:r>
              <a:rPr lang="ru-RU" altLang="ko-K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ru-RU" altLang="ko-K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</a:t>
            </a:r>
            <a:r>
              <a:rPr lang="ru-RU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Дистанційно керувати дисплеями c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ПК.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Створювати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 відправляти контент на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дисплеях різних </a:t>
            </a: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типів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(LCD, LED, OLED, </a:t>
            </a:r>
            <a:r>
              <a:rPr lang="uk-UA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Ultra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Stretch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2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Brightness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Створити списки відтворення.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Дозволяє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відтворення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контенту за створеним розкладом.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Здійснювати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індивідуальні настройки відображення </a:t>
            </a:r>
            <a:endParaRPr lang="uk-UA" sz="2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(яскравість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контрастність і </a:t>
            </a:r>
            <a:r>
              <a:rPr lang="uk-UA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т.д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Сповіщати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помилки в ході експлуатації.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Керувати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доступу адміністраторів.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11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8815" r="73239"/>
          <a:stretch/>
        </p:blipFill>
        <p:spPr>
          <a:xfrm>
            <a:off x="592794" y="1481911"/>
            <a:ext cx="529169" cy="6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2977057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uk-UA" altLang="ko-KR" sz="280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endParaRPr lang="uk-UA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333986" cy="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1208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входить в сімейство продуктів </a:t>
            </a:r>
            <a:r>
              <a:rPr lang="uk-UA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endParaRPr lang="uk-UA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34035" y="1319194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204"/>
          <p:cNvSpPr/>
          <p:nvPr/>
        </p:nvSpPr>
        <p:spPr>
          <a:xfrm>
            <a:off x="5095708" y="1844824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모서리가 둥근 직사각형 207"/>
          <p:cNvSpPr/>
          <p:nvPr/>
        </p:nvSpPr>
        <p:spPr>
          <a:xfrm>
            <a:off x="5100930" y="6195029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Editor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모서리가 둥근 직사각형 208"/>
          <p:cNvSpPr/>
          <p:nvPr/>
        </p:nvSpPr>
        <p:spPr>
          <a:xfrm>
            <a:off x="5100930" y="5180136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Editor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모서리가 둥근 직사각형 209"/>
          <p:cNvSpPr/>
          <p:nvPr/>
        </p:nvSpPr>
        <p:spPr>
          <a:xfrm>
            <a:off x="5095708" y="3356893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365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모서리가 둥근 직사각형 210"/>
          <p:cNvSpPr/>
          <p:nvPr/>
        </p:nvSpPr>
        <p:spPr>
          <a:xfrm>
            <a:off x="484647" y="3373847"/>
            <a:ext cx="1732049" cy="580932"/>
          </a:xfrm>
          <a:prstGeom prst="roundRect">
            <a:avLst/>
          </a:prstGeom>
          <a:solidFill>
            <a:srgbClr val="B00043"/>
          </a:solidFill>
          <a:ln w="3175">
            <a:solidFill>
              <a:srgbClr val="8E0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uk-UA" sz="1600" dirty="0" smtClean="0"/>
              <a:t>Програмне </a:t>
            </a:r>
          </a:p>
          <a:p>
            <a:pPr algn="ctr"/>
            <a:r>
              <a:rPr lang="uk-UA" sz="1600" dirty="0" smtClean="0"/>
              <a:t>забезпечення</a:t>
            </a:r>
            <a:endParaRPr lang="uk-UA" altLang="ko-K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직선 연결선 211"/>
          <p:cNvCxnSpPr>
            <a:stCxn id="12" idx="3"/>
            <a:endCxn id="5" idx="1"/>
          </p:cNvCxnSpPr>
          <p:nvPr/>
        </p:nvCxnSpPr>
        <p:spPr>
          <a:xfrm flipV="1">
            <a:off x="4546161" y="2045175"/>
            <a:ext cx="549547" cy="12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212"/>
          <p:cNvSpPr/>
          <p:nvPr/>
        </p:nvSpPr>
        <p:spPr>
          <a:xfrm>
            <a:off x="2828764" y="5692801"/>
            <a:ext cx="1717397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uk-UA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Редагування</a:t>
            </a:r>
            <a:endParaRPr lang="uk-UA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모서리가 둥근 직사각형 213"/>
          <p:cNvSpPr/>
          <p:nvPr/>
        </p:nvSpPr>
        <p:spPr>
          <a:xfrm>
            <a:off x="2810744" y="1846069"/>
            <a:ext cx="1735417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uk-UA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Керування</a:t>
            </a:r>
            <a:endParaRPr lang="uk-UA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모서리가 둥근 직사각형 214"/>
          <p:cNvSpPr/>
          <p:nvPr/>
        </p:nvSpPr>
        <p:spPr>
          <a:xfrm>
            <a:off x="2810744" y="2854654"/>
            <a:ext cx="1735417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uk-UA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</a:t>
            </a:r>
            <a:endParaRPr lang="uk-UA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모서리가 둥근 직사각형 215"/>
          <p:cNvSpPr/>
          <p:nvPr/>
        </p:nvSpPr>
        <p:spPr>
          <a:xfrm>
            <a:off x="2828764" y="4262791"/>
            <a:ext cx="1717397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uk-UA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Калібрування</a:t>
            </a:r>
            <a:endParaRPr lang="uk-UA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꺾인 연결선 220"/>
          <p:cNvCxnSpPr>
            <a:stCxn id="12" idx="1"/>
            <a:endCxn id="9" idx="3"/>
          </p:cNvCxnSpPr>
          <p:nvPr/>
        </p:nvCxnSpPr>
        <p:spPr>
          <a:xfrm rot="10800000" flipV="1">
            <a:off x="2216696" y="2046419"/>
            <a:ext cx="594048" cy="1617893"/>
          </a:xfrm>
          <a:prstGeom prst="bentConnector3">
            <a:avLst>
              <a:gd name="adj1" fmla="val 45598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221"/>
          <p:cNvCxnSpPr>
            <a:stCxn id="11" idx="1"/>
            <a:endCxn id="9" idx="3"/>
          </p:cNvCxnSpPr>
          <p:nvPr/>
        </p:nvCxnSpPr>
        <p:spPr>
          <a:xfrm rot="10800000">
            <a:off x="2216696" y="3664314"/>
            <a:ext cx="612068" cy="2228839"/>
          </a:xfrm>
          <a:prstGeom prst="bentConnector3">
            <a:avLst>
              <a:gd name="adj1" fmla="val 4728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222"/>
          <p:cNvCxnSpPr>
            <a:stCxn id="13" idx="1"/>
          </p:cNvCxnSpPr>
          <p:nvPr/>
        </p:nvCxnSpPr>
        <p:spPr>
          <a:xfrm rot="10800000" flipV="1">
            <a:off x="2177050" y="3055005"/>
            <a:ext cx="633694" cy="609308"/>
          </a:xfrm>
          <a:prstGeom prst="bentConnector3">
            <a:avLst>
              <a:gd name="adj1" fmla="val 42689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226"/>
          <p:cNvCxnSpPr>
            <a:stCxn id="14" idx="1"/>
            <a:endCxn id="9" idx="3"/>
          </p:cNvCxnSpPr>
          <p:nvPr/>
        </p:nvCxnSpPr>
        <p:spPr>
          <a:xfrm rot="10800000">
            <a:off x="2216696" y="3664314"/>
            <a:ext cx="612068" cy="798829"/>
          </a:xfrm>
          <a:prstGeom prst="bentConnector3">
            <a:avLst>
              <a:gd name="adj1" fmla="val 4728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227"/>
          <p:cNvCxnSpPr>
            <a:stCxn id="11" idx="3"/>
            <a:endCxn id="7" idx="1"/>
          </p:cNvCxnSpPr>
          <p:nvPr/>
        </p:nvCxnSpPr>
        <p:spPr>
          <a:xfrm flipV="1">
            <a:off x="4546161" y="5380487"/>
            <a:ext cx="554769" cy="512665"/>
          </a:xfrm>
          <a:prstGeom prst="bentConnector3">
            <a:avLst>
              <a:gd name="adj1" fmla="val 5000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228"/>
          <p:cNvSpPr/>
          <p:nvPr/>
        </p:nvSpPr>
        <p:spPr>
          <a:xfrm>
            <a:off x="5100930" y="5692801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꺾인 연결선 229"/>
          <p:cNvCxnSpPr>
            <a:stCxn id="11" idx="3"/>
            <a:endCxn id="6" idx="1"/>
          </p:cNvCxnSpPr>
          <p:nvPr/>
        </p:nvCxnSpPr>
        <p:spPr>
          <a:xfrm>
            <a:off x="4546161" y="5893152"/>
            <a:ext cx="554769" cy="502228"/>
          </a:xfrm>
          <a:prstGeom prst="bentConnector3">
            <a:avLst>
              <a:gd name="adj1" fmla="val 5000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30"/>
          <p:cNvCxnSpPr>
            <a:stCxn id="13" idx="3"/>
            <a:endCxn id="25" idx="1"/>
          </p:cNvCxnSpPr>
          <p:nvPr/>
        </p:nvCxnSpPr>
        <p:spPr>
          <a:xfrm flipV="1">
            <a:off x="4546161" y="3053760"/>
            <a:ext cx="549547" cy="12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32"/>
          <p:cNvSpPr/>
          <p:nvPr/>
        </p:nvSpPr>
        <p:spPr>
          <a:xfrm>
            <a:off x="5087651" y="4260448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WB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직선 연결선 235"/>
          <p:cNvCxnSpPr>
            <a:stCxn id="14" idx="3"/>
            <a:endCxn id="23" idx="1"/>
          </p:cNvCxnSpPr>
          <p:nvPr/>
        </p:nvCxnSpPr>
        <p:spPr>
          <a:xfrm flipV="1">
            <a:off x="4546161" y="4460799"/>
            <a:ext cx="541490" cy="234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1"/>
          <p:cNvSpPr/>
          <p:nvPr/>
        </p:nvSpPr>
        <p:spPr>
          <a:xfrm>
            <a:off x="5095708" y="2853409"/>
            <a:ext cx="1973986" cy="400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꺾인 연결선 242"/>
          <p:cNvCxnSpPr>
            <a:stCxn id="13" idx="3"/>
            <a:endCxn id="8" idx="1"/>
          </p:cNvCxnSpPr>
          <p:nvPr/>
        </p:nvCxnSpPr>
        <p:spPr>
          <a:xfrm>
            <a:off x="4546161" y="3055005"/>
            <a:ext cx="549547" cy="502239"/>
          </a:xfrm>
          <a:prstGeom prst="bentConnector3">
            <a:avLst>
              <a:gd name="adj1" fmla="val 5000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1"/>
            <a:endCxn id="11" idx="3"/>
          </p:cNvCxnSpPr>
          <p:nvPr/>
        </p:nvCxnSpPr>
        <p:spPr bwMode="auto">
          <a:xfrm flipH="1">
            <a:off x="4546161" y="5893152"/>
            <a:ext cx="55476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46" y="4756894"/>
            <a:ext cx="1652218" cy="143813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802235" y="1730538"/>
            <a:ext cx="1715795" cy="1324467"/>
            <a:chOff x="7576178" y="1783462"/>
            <a:chExt cx="1715795" cy="1324467"/>
          </a:xfrm>
        </p:grpSpPr>
        <p:pic>
          <p:nvPicPr>
            <p:cNvPr id="31" name="그림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7" r="3433"/>
            <a:stretch/>
          </p:blipFill>
          <p:spPr>
            <a:xfrm>
              <a:off x="7576178" y="1783462"/>
              <a:ext cx="1715795" cy="131703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auto">
            <a:xfrm>
              <a:off x="8679905" y="2809085"/>
              <a:ext cx="612068" cy="2988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9913" y="2828039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CMS</a:t>
              </a:r>
              <a:endParaRPr lang="uk-UA" sz="1000" dirty="0">
                <a:solidFill>
                  <a:schemeClr val="accent4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81726" y="3105207"/>
            <a:ext cx="1764550" cy="1425914"/>
            <a:chOff x="7734628" y="2842255"/>
            <a:chExt cx="1764550" cy="1425914"/>
          </a:xfrm>
        </p:grpSpPr>
        <p:pic>
          <p:nvPicPr>
            <p:cNvPr id="35" name="그림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628" y="2842255"/>
              <a:ext cx="1704682" cy="1401681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8887110" y="3969325"/>
              <a:ext cx="612068" cy="2988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815970" y="4247687"/>
            <a:ext cx="10550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uk-UA" sz="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uk-UA" sz="8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uk-UA" sz="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endParaRPr lang="uk-UA" sz="800" dirty="0">
              <a:solidFill>
                <a:schemeClr val="accent4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9425" y="4786902"/>
            <a:ext cx="334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та редагування контенту</a:t>
            </a:r>
            <a:endParaRPr lang="uk-UA" sz="1400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4623" y="2404242"/>
            <a:ext cx="3560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Моніторинг та контроль за дисплеями</a:t>
            </a:r>
            <a:endParaRPr lang="uk-UA" sz="1400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8149" y="3843052"/>
            <a:ext cx="2188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Калібрування дисплеїв</a:t>
            </a:r>
            <a:endParaRPr lang="uk-UA" sz="1400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39224" y="1429419"/>
            <a:ext cx="251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Керування контентом</a:t>
            </a:r>
            <a:endParaRPr lang="uk-UA" sz="1400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0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2823168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ko-KR" sz="280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668524" y="5497923"/>
            <a:ext cx="6050297" cy="6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buNone/>
              <a:defRPr/>
            </a:pPr>
            <a:r>
              <a:rPr lang="ru-RU" altLang="ko-KR" sz="18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Сумісність</a:t>
            </a:r>
            <a:r>
              <a:rPr lang="ru-RU" altLang="ko-KR" sz="18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ko-KR" sz="1600" b="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Працює</a:t>
            </a:r>
            <a:r>
              <a:rPr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дисплеями з </a:t>
            </a:r>
            <a:r>
              <a:rPr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ru-RU" altLang="ko-KR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без </a:t>
            </a:r>
            <a:r>
              <a:rPr lang="ru-RU" altLang="ko-KR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ru-RU" altLang="ko-KR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ko-KR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248741" y="883873"/>
            <a:ext cx="4812271" cy="4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Нові можливості:</a:t>
            </a:r>
            <a:endParaRPr lang="uk-UA" altLang="ko-KR" sz="2400" dirty="0" smtClean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그림 1"/>
          <p:cNvPicPr>
            <a:picLocks noChangeAspect="1"/>
          </p:cNvPicPr>
          <p:nvPr/>
        </p:nvPicPr>
        <p:blipFill rotWithShape="1">
          <a:blip r:embed="rId3"/>
          <a:srcRect t="7919" r="50000" b="3757"/>
          <a:stretch/>
        </p:blipFill>
        <p:spPr>
          <a:xfrm>
            <a:off x="5438141" y="953131"/>
            <a:ext cx="4234475" cy="2344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8872" y="3307754"/>
            <a:ext cx="238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err="1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Інтерфейс</a:t>
            </a:r>
            <a:r>
              <a:rPr lang="ru-RU" sz="1400" b="0" dirty="0" smtClean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dirty="0" err="1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lang="en-US" sz="1400" b="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560512" y="3585914"/>
            <a:ext cx="8640960" cy="18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контенту для інтерактивних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дисплеїв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Додавання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ефектів при відтворенні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плей</a:t>
            </a:r>
            <a:r>
              <a:rPr lang="pl-PL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листів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Простий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інтерфейс для створення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розкладів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Завантаження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 та зображень на відео стіни без необхідності </a:t>
            </a:r>
            <a:endParaRPr lang="uk-UA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додаткового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редагування (з </a:t>
            </a:r>
            <a:r>
              <a:rPr lang="uk-UA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3.2)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Мобільна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версія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560512" y="1747228"/>
            <a:ext cx="4464496" cy="18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Зручний інтерфейс</a:t>
            </a: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Забезпечення безпеки з </a:t>
            </a:r>
            <a:endParaRPr lang="pl-PL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pl-PL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використанням </a:t>
            </a:r>
            <a:r>
              <a:rPr lang="en-US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HTTPS/SSL</a:t>
            </a:r>
            <a:endParaRPr lang="uk-UA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Програвання 2-х відео </a:t>
            </a:r>
            <a:endParaRPr lang="pl-PL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pl-PL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одночасно </a:t>
            </a:r>
            <a:r>
              <a:rPr lang="en-US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(PIP, PBP)</a:t>
            </a:r>
            <a:endParaRPr lang="uk-UA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84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Трансляція </a:t>
            </a:r>
            <a:r>
              <a:rPr lang="pl-PL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 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потоку (</a:t>
            </a:r>
            <a:r>
              <a:rPr lang="pl-PL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UDP/RTP/RTSP</a:t>
            </a:r>
            <a:r>
              <a:rPr lang="uk-UA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4709903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Переваги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64163" y="851266"/>
            <a:ext cx="9297349" cy="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Повна сумісність з </a:t>
            </a:r>
            <a:r>
              <a:rPr lang="uk-UA" sz="24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r>
              <a:rPr lang="uk-UA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-дисплеями </a:t>
            </a: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компанії </a:t>
            </a:r>
            <a:r>
              <a:rPr lang="uk-UA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 </a:t>
            </a:r>
            <a:r>
              <a:rPr lang="uk-UA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Electronics</a:t>
            </a: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48" name="Text Box 72">
            <a:extLst>
              <a:ext uri="{FF2B5EF4-FFF2-40B4-BE49-F238E27FC236}">
                <a16:creationId xmlns:a16="http://schemas.microsoft.com/office/drawing/2014/main" id="{972B4990-96EA-4C03-BF09-807D612E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50" y="5524343"/>
            <a:ext cx="893724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000" tIns="46800" rIns="90000" bIns="46800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Працює з дисплеями як на основі ОС </a:t>
            </a:r>
            <a:r>
              <a:rPr lang="uk-UA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так і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ОС </a:t>
            </a:r>
            <a:r>
              <a:rPr lang="uk-UA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компанії LG</a:t>
            </a:r>
            <a:endParaRPr kumimoji="0"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0" y="3751361"/>
            <a:ext cx="1485206" cy="31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3" y="1772366"/>
            <a:ext cx="2177783" cy="13592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4" y="1634028"/>
            <a:ext cx="2727201" cy="2112456"/>
          </a:xfrm>
          <a:prstGeom prst="rect">
            <a:avLst/>
          </a:prstGeom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4D15A90A-0F39-4B86-ACEF-420EA573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57" y="4435484"/>
            <a:ext cx="3494038" cy="6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24922" r="50000" b="29828"/>
          <a:stretch/>
        </p:blipFill>
        <p:spPr>
          <a:xfrm>
            <a:off x="5038586" y="1853845"/>
            <a:ext cx="1440237" cy="19280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85267" y="3046209"/>
            <a:ext cx="250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LCD Signage </a:t>
            </a: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</a:t>
            </a:r>
            <a:r>
              <a:rPr lang="ru-RU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исплей</a:t>
            </a:r>
            <a:endParaRPr 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22025" y="372340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 Signage </a:t>
            </a:r>
          </a:p>
          <a:p>
            <a:pPr algn="ctr"/>
            <a:r>
              <a:rPr lang="ru-RU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</a:t>
            </a:r>
            <a:endParaRPr 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34902" y="491747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Відеостіна</a:t>
            </a:r>
            <a:endParaRPr 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5466" y="5069651"/>
            <a:ext cx="25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Дисплей </a:t>
            </a:r>
            <a:r>
              <a:rPr lang="en-US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Ultra stretch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01272" y="3470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OLED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3230" r="6965" b="23576"/>
          <a:stretch/>
        </p:blipFill>
        <p:spPr>
          <a:xfrm>
            <a:off x="2658192" y="3646688"/>
            <a:ext cx="2077255" cy="1270791"/>
          </a:xfrm>
          <a:prstGeom prst="rect">
            <a:avLst/>
          </a:prstGeom>
        </p:spPr>
      </p:pic>
      <p:sp>
        <p:nvSpPr>
          <p:cNvPr id="61" name="Down Arrow 60"/>
          <p:cNvSpPr/>
          <p:nvPr/>
        </p:nvSpPr>
        <p:spPr bwMode="auto">
          <a:xfrm rot="16200000">
            <a:off x="1608589" y="2983407"/>
            <a:ext cx="719566" cy="623351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2" name="그림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294066" y="3724365"/>
            <a:ext cx="271436" cy="3396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0" y="2765758"/>
            <a:ext cx="617152" cy="9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4709903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Переваги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333986" cy="8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контенту для LED/LCD дисплеїв в одній програмі</a:t>
            </a:r>
          </a:p>
          <a:p>
            <a:pPr marL="0" indent="0" defTabSz="742843">
              <a:spcBef>
                <a:spcPct val="0"/>
              </a:spcBef>
              <a:buNone/>
              <a:defRPr/>
            </a:pPr>
            <a:endParaRPr lang="ru-RU" altLang="ko-KR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44488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28868" r="52001" b="26818"/>
          <a:stretch/>
        </p:blipFill>
        <p:spPr bwMode="auto">
          <a:xfrm>
            <a:off x="1514224" y="1781620"/>
            <a:ext cx="3441111" cy="212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2094801" y="3955603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</a:t>
            </a:r>
            <a:r>
              <a:rPr kumimoji="0" lang="en-US" altLang="ko-KR" sz="14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CMS </a:t>
            </a:r>
            <a:r>
              <a:rPr kumimoji="0" lang="uk-UA" altLang="ko-KR" sz="1400" kern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Редактор</a:t>
            </a:r>
            <a:endParaRPr kumimoji="0" lang="ko-KR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628999" y="6039491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kumimoji="0" lang="ru-RU" altLang="ko-KR" sz="1400" b="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400" b="0" kern="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Екран</a:t>
            </a:r>
            <a:r>
              <a:rPr kumimoji="0" lang="ru-RU" altLang="ko-KR" sz="1400" b="0" kern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3116796" y="6085889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 </a:t>
            </a:r>
            <a:r>
              <a:rPr kumimoji="0" lang="ru-RU" altLang="ko-KR" sz="1400" b="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kumimoji="0" lang="ru-RU" altLang="ko-KR" sz="1400" b="0" kern="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кран</a:t>
            </a:r>
            <a:r>
              <a:rPr kumimoji="0" lang="ru-RU" altLang="ko-KR" sz="1400" b="0" kern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ko-KR" sz="1400" b="0" kern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cxnSp>
        <p:nvCxnSpPr>
          <p:cNvPr id="18" name="꺾인 연결선 57"/>
          <p:cNvCxnSpPr>
            <a:stCxn id="9" idx="2"/>
          </p:cNvCxnSpPr>
          <p:nvPr/>
        </p:nvCxnSpPr>
        <p:spPr bwMode="auto">
          <a:xfrm rot="16200000" flipH="1">
            <a:off x="3144680" y="4430341"/>
            <a:ext cx="724286" cy="3903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5239831" y="1666955"/>
            <a:ext cx="4366544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90000" bIns="46800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800" b="0" dirty="0"/>
              <a:t>Підтримка декількох сцен для LED </a:t>
            </a:r>
            <a:endParaRPr lang="uk-UA" sz="1800" b="0" dirty="0" smtClean="0"/>
          </a:p>
          <a:p>
            <a:pPr marL="0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800" b="0" dirty="0"/>
              <a:t> </a:t>
            </a:r>
            <a:r>
              <a:rPr lang="uk-UA" sz="1800" b="0" dirty="0" smtClean="0"/>
              <a:t>    екранів</a:t>
            </a:r>
          </a:p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800" b="0" dirty="0" smtClean="0"/>
              <a:t>Робота </a:t>
            </a:r>
            <a:r>
              <a:rPr lang="uk-UA" sz="1800" b="0" dirty="0"/>
              <a:t>з макетами довільної </a:t>
            </a:r>
            <a:endParaRPr lang="uk-UA" sz="1800" b="0" dirty="0" smtClean="0"/>
          </a:p>
          <a:p>
            <a:pPr marL="0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800" b="0" dirty="0"/>
              <a:t> </a:t>
            </a:r>
            <a:r>
              <a:rPr lang="uk-UA" sz="1800" b="0" dirty="0" smtClean="0"/>
              <a:t>    форми для </a:t>
            </a:r>
            <a:r>
              <a:rPr lang="uk-UA" sz="1800" b="0" dirty="0"/>
              <a:t>LED </a:t>
            </a:r>
            <a:r>
              <a:rPr lang="uk-UA" sz="1800" b="0" dirty="0" smtClean="0"/>
              <a:t>екранів</a:t>
            </a:r>
          </a:p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800" b="0" dirty="0" smtClean="0"/>
              <a:t>Підтримка платформ </a:t>
            </a:r>
            <a:r>
              <a:rPr lang="uk-UA" sz="1800" b="0" dirty="0"/>
              <a:t>на яких </a:t>
            </a:r>
            <a:endParaRPr lang="uk-UA" sz="1800" b="0" dirty="0" smtClean="0"/>
          </a:p>
          <a:p>
            <a:pPr marL="0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800" b="0" dirty="0"/>
              <a:t> </a:t>
            </a:r>
            <a:r>
              <a:rPr lang="uk-UA" sz="1800" b="0" dirty="0" smtClean="0"/>
              <a:t>    одночасно </a:t>
            </a:r>
            <a:r>
              <a:rPr lang="uk-UA" sz="1800" b="0" dirty="0"/>
              <a:t>працюють як LCD </a:t>
            </a:r>
            <a:endParaRPr lang="uk-UA" sz="1800" b="0" dirty="0" smtClean="0"/>
          </a:p>
          <a:p>
            <a:pPr marL="0" lvl="1" indent="0" defTabSz="74284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800" b="0" dirty="0"/>
              <a:t> </a:t>
            </a:r>
            <a:r>
              <a:rPr lang="uk-UA" sz="1800" b="0" dirty="0" smtClean="0"/>
              <a:t>    дисплеї</a:t>
            </a:r>
            <a:r>
              <a:rPr lang="uk-UA" sz="1800" b="0" dirty="0"/>
              <a:t>, так і LED екрани</a:t>
            </a:r>
            <a:endParaRPr kumimoji="0"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6670002" y="6217567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kumimoji="0" lang="en-US" altLang="ko-KR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400" b="0" kern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kumimoji="0" lang="ru-RU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кран С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4749300" y="6459555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kern="0" dirty="0">
                <a:solidFill>
                  <a:prstClr val="black"/>
                </a:solidFill>
                <a:latin typeface="Arial" panose="020B0604020202020204" pitchFamily="34" charset="0"/>
                <a:ea typeface="LG스마트체 Regular" pitchFamily="50" charset="-127"/>
                <a:cs typeface="Arial" panose="020B0604020202020204" pitchFamily="34" charset="0"/>
              </a:rPr>
              <a:t>Signage</a:t>
            </a:r>
            <a:r>
              <a:rPr kumimoji="0" lang="ru-RU" altLang="ko-KR" sz="1400" b="0" kern="0" dirty="0">
                <a:solidFill>
                  <a:prstClr val="black"/>
                </a:solidFill>
                <a:latin typeface="Arial" panose="020B0604020202020204" pitchFamily="34" charset="0"/>
                <a:ea typeface="LG스마트체 Regular" pitchFamily="50" charset="-127"/>
                <a:cs typeface="Arial" panose="020B0604020202020204" pitchFamily="34" charset="0"/>
              </a:rPr>
              <a:t> Дисплей</a:t>
            </a:r>
            <a:endParaRPr kumimoji="0" lang="ko-KR" altLang="en-US" sz="1400" b="0" kern="0" dirty="0">
              <a:solidFill>
                <a:prstClr val="black"/>
              </a:solidFill>
              <a:latin typeface="Arial" panose="020B0604020202020204" pitchFamily="34" charset="0"/>
              <a:ea typeface="LG스마트체 Regular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4720105" y="5446614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r>
              <a:rPr kumimoji="0" lang="ru-R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Дисплей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pic>
        <p:nvPicPr>
          <p:cNvPr id="38" name="그림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1904288" y="3974229"/>
            <a:ext cx="240400" cy="300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3250" b="16401"/>
          <a:stretch/>
        </p:blipFill>
        <p:spPr>
          <a:xfrm>
            <a:off x="2963796" y="4753925"/>
            <a:ext cx="1511051" cy="125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5" r="16144"/>
          <a:stretch/>
        </p:blipFill>
        <p:spPr>
          <a:xfrm>
            <a:off x="529050" y="4753924"/>
            <a:ext cx="1623696" cy="12381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331" r="3202" b="7256"/>
          <a:stretch/>
        </p:blipFill>
        <p:spPr>
          <a:xfrm>
            <a:off x="4888122" y="4719506"/>
            <a:ext cx="1296144" cy="76379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331" r="3202" b="7256"/>
          <a:stretch/>
        </p:blipFill>
        <p:spPr>
          <a:xfrm>
            <a:off x="4904493" y="5717700"/>
            <a:ext cx="1296144" cy="7637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8170867" y="6459555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kern="0" dirty="0">
                <a:solidFill>
                  <a:prstClr val="black"/>
                </a:solidFill>
                <a:latin typeface="Arial" panose="020B0604020202020204" pitchFamily="34" charset="0"/>
                <a:ea typeface="LG스마트체 Regular" pitchFamily="50" charset="-127"/>
                <a:cs typeface="Arial" panose="020B0604020202020204" pitchFamily="34" charset="0"/>
              </a:rPr>
              <a:t>Signage</a:t>
            </a:r>
            <a:r>
              <a:rPr kumimoji="0" lang="ru-RU" altLang="ko-KR" sz="1400" b="0" kern="0" dirty="0">
                <a:solidFill>
                  <a:prstClr val="black"/>
                </a:solidFill>
                <a:latin typeface="Arial" panose="020B0604020202020204" pitchFamily="34" charset="0"/>
                <a:ea typeface="LG스마트체 Regular" pitchFamily="50" charset="-127"/>
                <a:cs typeface="Arial" panose="020B0604020202020204" pitchFamily="34" charset="0"/>
              </a:rPr>
              <a:t> Дисплей</a:t>
            </a:r>
            <a:endParaRPr kumimoji="0" lang="ko-KR" altLang="en-US" sz="1400" b="0" kern="0" dirty="0">
              <a:solidFill>
                <a:prstClr val="black"/>
              </a:solidFill>
              <a:latin typeface="Arial" panose="020B0604020202020204" pitchFamily="34" charset="0"/>
              <a:ea typeface="LG스마트체 Regular" pitchFamily="50" charset="-127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8141672" y="5446614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r>
              <a:rPr kumimoji="0" lang="ru-R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Дисплей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331" r="3202" b="7256"/>
          <a:stretch/>
        </p:blipFill>
        <p:spPr>
          <a:xfrm>
            <a:off x="8309689" y="4719506"/>
            <a:ext cx="1296144" cy="76379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331" r="3202" b="7256"/>
          <a:stretch/>
        </p:blipFill>
        <p:spPr>
          <a:xfrm>
            <a:off x="8326060" y="5717700"/>
            <a:ext cx="1296144" cy="76379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24923" r="50000" b="32045"/>
          <a:stretch/>
        </p:blipFill>
        <p:spPr>
          <a:xfrm>
            <a:off x="6690515" y="4721820"/>
            <a:ext cx="1190402" cy="1515492"/>
          </a:xfrm>
          <a:prstGeom prst="rect">
            <a:avLst/>
          </a:prstGeom>
        </p:spPr>
      </p:pic>
      <p:cxnSp>
        <p:nvCxnSpPr>
          <p:cNvPr id="35" name="꺾인 연결선 57"/>
          <p:cNvCxnSpPr>
            <a:stCxn id="9" idx="2"/>
            <a:endCxn id="49" idx="0"/>
          </p:cNvCxnSpPr>
          <p:nvPr/>
        </p:nvCxnSpPr>
        <p:spPr bwMode="auto">
          <a:xfrm rot="16200000" flipH="1">
            <a:off x="4195854" y="3379166"/>
            <a:ext cx="456126" cy="222455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꺾인 연결선 57"/>
          <p:cNvCxnSpPr>
            <a:endCxn id="56" idx="0"/>
          </p:cNvCxnSpPr>
          <p:nvPr/>
        </p:nvCxnSpPr>
        <p:spPr bwMode="auto">
          <a:xfrm>
            <a:off x="3311640" y="4491442"/>
            <a:ext cx="3974076" cy="23037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꺾인 연결선 57"/>
          <p:cNvCxnSpPr>
            <a:endCxn id="53" idx="0"/>
          </p:cNvCxnSpPr>
          <p:nvPr/>
        </p:nvCxnSpPr>
        <p:spPr bwMode="auto">
          <a:xfrm>
            <a:off x="3301321" y="4491442"/>
            <a:ext cx="5656440" cy="2280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꺾인 연결선 57"/>
          <p:cNvCxnSpPr>
            <a:endCxn id="6" idx="0"/>
          </p:cNvCxnSpPr>
          <p:nvPr/>
        </p:nvCxnSpPr>
        <p:spPr bwMode="auto">
          <a:xfrm rot="10800000" flipV="1">
            <a:off x="1340899" y="4491442"/>
            <a:ext cx="1970743" cy="26248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4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4709903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Переваги</a:t>
            </a:r>
            <a:endParaRPr lang="en-US" altLang="ko-KR" sz="2800" dirty="0">
              <a:solidFill>
                <a:srgbClr val="C200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906056"/>
            <a:ext cx="9261978" cy="108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Робота з дисплеями сторонніх виробників</a:t>
            </a:r>
            <a:br>
              <a:rPr lang="uk-U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Використання медіа плеєра </a:t>
            </a:r>
            <a:r>
              <a:rPr lang="uk-UA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WebOS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Box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дозволяє відображати контент на </a:t>
            </a:r>
            <a:endParaRPr lang="uk-UA" sz="18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обладнанні </a:t>
            </a:r>
            <a:r>
              <a:rPr lang="uk-U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сторонніх виробників</a:t>
            </a:r>
            <a:endParaRPr lang="ru-RU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34035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31" y="2271516"/>
            <a:ext cx="1542420" cy="32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2">
            <a:extLst>
              <a:ext uri="{FF2B5EF4-FFF2-40B4-BE49-F238E27FC236}">
                <a16:creationId xmlns:a16="http://schemas.microsoft.com/office/drawing/2014/main" id="{972B4990-96EA-4C03-BF09-807D612E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167" y="2119938"/>
            <a:ext cx="3928156" cy="24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000" tIns="46800" rIns="90000" bIns="46800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Керування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допомогою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єдиного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SuperSign CMS </a:t>
            </a:r>
            <a:r>
              <a:rPr kumimoji="0"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сервера</a:t>
            </a:r>
            <a:endParaRPr kumimoji="0"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Різноманітні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функціональні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можливості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висока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продуктивність</a:t>
            </a:r>
            <a:endParaRPr kumimoji="0"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defTabSz="74284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Підключення</a:t>
            </a:r>
            <a:r>
              <a:rPr kumimoji="0" lang="ru-RU" altLang="ko-KR" sz="18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через </a:t>
            </a:r>
            <a:r>
              <a:rPr kumimoji="0" lang="en-US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HDMI</a:t>
            </a:r>
            <a:r>
              <a:rPr kumimoji="0" lang="ru-RU" altLang="ko-KR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altLang="ko-KR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kumimoji="0" lang="ru-RU" altLang="ko-KR" sz="18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нтерфейс</a:t>
            </a:r>
            <a:endParaRPr kumimoji="0" lang="en-US" altLang="ko-KR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2" descr="webos box wp320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8" y="2979426"/>
            <a:ext cx="1087978" cy="10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4140933" y="405647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HDMI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 b="24518"/>
          <a:stretch/>
        </p:blipFill>
        <p:spPr>
          <a:xfrm>
            <a:off x="7402222" y="4797152"/>
            <a:ext cx="1346043" cy="429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24922" r="50000" b="29828"/>
          <a:stretch/>
        </p:blipFill>
        <p:spPr>
          <a:xfrm>
            <a:off x="689843" y="4373756"/>
            <a:ext cx="1206707" cy="1615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55" b="66788" l="6667" r="93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t="7476" r="5376" b="28475"/>
          <a:stretch/>
        </p:blipFill>
        <p:spPr>
          <a:xfrm>
            <a:off x="3046395" y="4584332"/>
            <a:ext cx="1597692" cy="11671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97" y="5415244"/>
            <a:ext cx="685947" cy="873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6" b="32790"/>
          <a:stretch/>
        </p:blipFill>
        <p:spPr>
          <a:xfrm>
            <a:off x="6000247" y="5415244"/>
            <a:ext cx="1508764" cy="54654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65943" y="3560526"/>
            <a:ext cx="1732488" cy="326781"/>
            <a:chOff x="1957131" y="3364972"/>
            <a:chExt cx="1732488" cy="3267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6B6F34-A2D5-4A97-AFF3-7BBCE47DCCA9}"/>
                </a:ext>
              </a:extLst>
            </p:cNvPr>
            <p:cNvSpPr txBox="1"/>
            <p:nvPr/>
          </p:nvSpPr>
          <p:spPr>
            <a:xfrm>
              <a:off x="2507884" y="3383976"/>
              <a:ext cx="1181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kern="0" dirty="0" err="1">
                  <a:solidFill>
                    <a:schemeClr val="tx2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webOS</a:t>
              </a:r>
              <a:r>
                <a:rPr kumimoji="0" lang="en-US" altLang="ko-KR" sz="1400" kern="0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Box</a:t>
              </a:r>
              <a:endParaRPr kumimoji="0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LG스마트체 Regular" pitchFamily="50" charset="-127"/>
                <a:cs typeface="Open Sans" panose="020B0606030504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7131" y="3364972"/>
              <a:ext cx="634723" cy="321832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96936" y="600796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 </a:t>
            </a:r>
            <a:r>
              <a:rPr lang="ru-RU" sz="16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крани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5425" y="600958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Дисплеї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B6F34-A2D5-4A97-AFF3-7BBCE47DCCA9}"/>
              </a:ext>
            </a:extLst>
          </p:cNvPr>
          <p:cNvSpPr txBox="1"/>
          <p:nvPr/>
        </p:nvSpPr>
        <p:spPr>
          <a:xfrm>
            <a:off x="1577448" y="405192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HDMI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LG스마트체 Regular" pitchFamily="50" charset="-127"/>
              <a:cs typeface="Open Sans" panose="020B0606030504020204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954787" y="3939405"/>
            <a:ext cx="656160" cy="34037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" descr="webos box wp320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72" y="3021311"/>
            <a:ext cx="1061708" cy="10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281790" y="3555161"/>
            <a:ext cx="1751330" cy="318984"/>
            <a:chOff x="1957131" y="3364972"/>
            <a:chExt cx="1768250" cy="3218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6B6F34-A2D5-4A97-AFF3-7BBCE47DCCA9}"/>
                </a:ext>
              </a:extLst>
            </p:cNvPr>
            <p:cNvSpPr txBox="1"/>
            <p:nvPr/>
          </p:nvSpPr>
          <p:spPr>
            <a:xfrm>
              <a:off x="2532229" y="3376279"/>
              <a:ext cx="1193152" cy="310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kern="0" dirty="0" err="1">
                  <a:solidFill>
                    <a:schemeClr val="tx2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webOS</a:t>
              </a:r>
              <a:r>
                <a:rPr kumimoji="0" lang="en-US" altLang="ko-KR" sz="1400" kern="0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Box</a:t>
              </a:r>
              <a:endParaRPr kumimoji="0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LG스마트체 Regular" pitchFamily="50" charset="-127"/>
                <a:cs typeface="Open Sans" panose="020B0606030504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7131" y="3364972"/>
              <a:ext cx="634723" cy="321832"/>
            </a:xfrm>
            <a:prstGeom prst="rect">
              <a:avLst/>
            </a:prstGeom>
          </p:spPr>
        </p:pic>
      </p:grpSp>
      <p:sp>
        <p:nvSpPr>
          <p:cNvPr id="31" name="Down Arrow 30"/>
          <p:cNvSpPr/>
          <p:nvPr/>
        </p:nvSpPr>
        <p:spPr bwMode="auto">
          <a:xfrm>
            <a:off x="3465579" y="3945134"/>
            <a:ext cx="656160" cy="34037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2774235">
            <a:off x="1712057" y="2623985"/>
            <a:ext cx="369444" cy="76465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9059836">
            <a:off x="3219487" y="2677265"/>
            <a:ext cx="382358" cy="717682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그림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3150118" y="2291747"/>
            <a:ext cx="240400" cy="3008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65" y="2027220"/>
            <a:ext cx="555440" cy="8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0"/>
          <p:cNvSpPr txBox="1">
            <a:spLocks noChangeArrowheads="1"/>
          </p:cNvSpPr>
          <p:nvPr/>
        </p:nvSpPr>
        <p:spPr bwMode="gray">
          <a:xfrm>
            <a:off x="212725" y="116632"/>
            <a:ext cx="4642641" cy="5232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>
            <a:defPPr>
              <a:defRPr lang="ko-KR"/>
            </a:defPPr>
            <a:lvl1pPr defTabSz="912813" latinLnBrk="0">
              <a:defRPr sz="2900">
                <a:gradFill>
                  <a:gsLst>
                    <a:gs pos="0">
                      <a:srgbClr val="1D1D1D"/>
                    </a:gs>
                    <a:gs pos="50000">
                      <a:srgbClr val="8C8C8C"/>
                    </a:gs>
                    <a:gs pos="100000">
                      <a:srgbClr val="757575"/>
                    </a:gs>
                  </a:gsLst>
                  <a:lin ang="0" scaled="0"/>
                </a:gradFill>
                <a:effectLst>
                  <a:outerShdw dist="12700" dir="2700000" algn="tl" rotWithShape="0">
                    <a:srgbClr val="FFFFFF">
                      <a:alpha val="40000"/>
                    </a:srgbClr>
                  </a:outerShdw>
                </a:effectLst>
                <a:latin typeface="Calibri" pitchFamily="34" charset="0"/>
                <a:ea typeface="HY헤드라인M" pitchFamily="18" charset="-127"/>
                <a:cs typeface="Calibri" pitchFamily="34" charset="0"/>
              </a:defRPr>
            </a:lvl1pPr>
          </a:lstStyle>
          <a:p>
            <a:r>
              <a:rPr lang="en-US" altLang="ko-KR" sz="2800" dirty="0">
                <a:solidFill>
                  <a:srgbClr val="C2004D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SuperSign CMS </a:t>
            </a:r>
            <a:r>
              <a:rPr lang="ru-RU" altLang="ko-KR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LG스마트체 Bold" panose="020B0600000101010101" pitchFamily="50" charset="-127"/>
                <a:cs typeface="Arial" panose="020B0604020202020204" pitchFamily="34" charset="0"/>
              </a:rPr>
              <a:t>Переваги</a:t>
            </a:r>
            <a:endParaRPr lang="en-US" altLang="ko-KR" sz="2800" dirty="0">
              <a:solidFill>
                <a:srgbClr val="C2004D"/>
              </a:solidFill>
              <a:latin typeface="Arial" panose="020B0604020202020204" pitchFamily="34" charset="0"/>
              <a:ea typeface="LG스마트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272480" y="851266"/>
            <a:ext cx="9261978" cy="181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236" tIns="33236" rIns="33236" bIns="33236">
            <a:spAutoFit/>
          </a:bodyPr>
          <a:lstStyle>
            <a:defPPr>
              <a:defRPr lang="ko-KR"/>
            </a:defPPr>
            <a:lvl1pPr marL="177800" indent="-177800"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q"/>
              <a:defRPr sz="1400" b="1">
                <a:ea typeface="돋움" pitchFamily="50" charset="-127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defTabSz="742843">
              <a:spcBef>
                <a:spcPct val="0"/>
              </a:spcBef>
              <a:buNone/>
              <a:defRPr/>
            </a:pPr>
            <a:r>
              <a:rPr lang="uk-UA" altLang="ko-KR" sz="24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Інтеграція з зовнішніми джерелами даних</a:t>
            </a:r>
          </a:p>
          <a:p>
            <a:pPr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800" b="0" dirty="0"/>
              <a:t>Д</a:t>
            </a:r>
            <a:r>
              <a:rPr lang="uk-UA" sz="1800" b="0" dirty="0" smtClean="0"/>
              <a:t>озволяє </a:t>
            </a:r>
            <a:r>
              <a:rPr lang="uk-UA" sz="1800" b="0" dirty="0"/>
              <a:t>безпосередньо завантажувати дані з зовнішніх </a:t>
            </a:r>
            <a:r>
              <a:rPr lang="uk-UA" sz="1800" b="0" dirty="0" smtClean="0"/>
              <a:t>джерел</a:t>
            </a:r>
          </a:p>
          <a:p>
            <a:pPr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800" b="0" dirty="0" smtClean="0"/>
              <a:t>При </a:t>
            </a:r>
            <a:r>
              <a:rPr lang="uk-UA" sz="1800" b="0" dirty="0"/>
              <a:t>зміні даних у зовнішній БД зміни автоматично відобразяться на </a:t>
            </a:r>
            <a:r>
              <a:rPr lang="uk-UA" sz="1800" b="0" dirty="0" smtClean="0"/>
              <a:t>дисплеї</a:t>
            </a:r>
          </a:p>
          <a:p>
            <a:pPr eaLnBrk="0" latinLnBrk="0" hangingPunc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800" b="0" dirty="0" smtClean="0"/>
              <a:t>Підтримується </a:t>
            </a:r>
            <a:r>
              <a:rPr lang="uk-UA" sz="1800" b="0" dirty="0"/>
              <a:t>створення робочих груп дисплеїв і підключення зовнішньої БД до відповідної робочої групи</a:t>
            </a:r>
            <a:endParaRPr lang="uk-UA" altLang="ko-KR" sz="1800" b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직선 연결선 51"/>
          <p:cNvCxnSpPr/>
          <p:nvPr/>
        </p:nvCxnSpPr>
        <p:spPr>
          <a:xfrm>
            <a:off x="308484" y="1302049"/>
            <a:ext cx="7679305" cy="0"/>
          </a:xfrm>
          <a:prstGeom prst="line">
            <a:avLst/>
          </a:prstGeom>
          <a:ln>
            <a:solidFill>
              <a:srgbClr val="C00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344844" y="116632"/>
            <a:ext cx="1479034" cy="562079"/>
            <a:chOff x="8338975" y="78119"/>
            <a:chExt cx="1479034" cy="56207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989916" y="176425"/>
              <a:ext cx="828093" cy="4036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20" b="29205"/>
            <a:stretch/>
          </p:blipFill>
          <p:spPr>
            <a:xfrm>
              <a:off x="8338975" y="78119"/>
              <a:ext cx="1260989" cy="562079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718884" y="5180069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uk-UA" altLang="ko-KR" sz="1600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Сервер</a:t>
            </a:r>
            <a:endParaRPr kumimoji="0" lang="uk-UA" altLang="ko-KR" sz="800" b="0" dirty="0">
              <a:solidFill>
                <a:srgbClr val="000000"/>
              </a:solidFill>
              <a:latin typeface="Open Sans" panose="020B0606030504020204" pitchFamily="34" charset="0"/>
              <a:ea typeface="굴림"/>
              <a:cs typeface="Open Sans" panose="020B0606030504020204" pitchFamily="34" charset="0"/>
            </a:endParaRPr>
          </a:p>
        </p:txBody>
      </p:sp>
      <p:sp>
        <p:nvSpPr>
          <p:cNvPr id="36" name="구름 104"/>
          <p:cNvSpPr/>
          <p:nvPr/>
        </p:nvSpPr>
        <p:spPr bwMode="auto">
          <a:xfrm>
            <a:off x="4512602" y="4322742"/>
            <a:ext cx="1313420" cy="647750"/>
          </a:xfrm>
          <a:prstGeom prst="cloud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altLang="ko-KR" sz="1800" kern="0" dirty="0" err="1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</a:t>
            </a:r>
            <a:endParaRPr kumimoji="0" lang="uk-UA" altLang="ko-KR" sz="1800" kern="0" dirty="0">
              <a:solidFill>
                <a:sysClr val="windowText" lastClr="000000"/>
              </a:solidFill>
              <a:latin typeface="Open Sans" panose="020B0606030504020204" pitchFamily="34" charset="0"/>
              <a:ea typeface="맑은 고딕" pitchFamily="50" charset="-127"/>
              <a:cs typeface="Open Sans" panose="020B0606030504020204" pitchFamily="34" charset="0"/>
            </a:endParaRPr>
          </a:p>
        </p:txBody>
      </p:sp>
      <p:pic>
        <p:nvPicPr>
          <p:cNvPr id="37" name="Picture 4" descr="database.png (400×4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2" y="4293561"/>
            <a:ext cx="706040" cy="7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611878" y="2852937"/>
            <a:ext cx="2913630" cy="3692416"/>
            <a:chOff x="5999870" y="2668149"/>
            <a:chExt cx="2153533" cy="2983832"/>
          </a:xfrm>
        </p:grpSpPr>
        <p:grpSp>
          <p:nvGrpSpPr>
            <p:cNvPr id="50" name="그룹 5"/>
            <p:cNvGrpSpPr/>
            <p:nvPr/>
          </p:nvGrpSpPr>
          <p:grpSpPr>
            <a:xfrm>
              <a:off x="6171861" y="4423345"/>
              <a:ext cx="1796214" cy="1014474"/>
              <a:chOff x="4700972" y="2492896"/>
              <a:chExt cx="2210725" cy="1248583"/>
            </a:xfrm>
          </p:grpSpPr>
          <p:grpSp>
            <p:nvGrpSpPr>
              <p:cNvPr id="56" name="그룹 4"/>
              <p:cNvGrpSpPr/>
              <p:nvPr/>
            </p:nvGrpSpPr>
            <p:grpSpPr>
              <a:xfrm>
                <a:off x="4700972" y="2492896"/>
                <a:ext cx="2210725" cy="1248583"/>
                <a:chOff x="4700972" y="2492896"/>
                <a:chExt cx="2210725" cy="1248583"/>
              </a:xfrm>
            </p:grpSpPr>
            <p:pic>
              <p:nvPicPr>
                <p:cNvPr id="58" name="Picture 2" descr="0284_doPub_Digital-Menu-Board-i_8x.jpg (602×340)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0972" y="2492896"/>
                  <a:ext cx="2210725" cy="12485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그림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33020" y="2906829"/>
                  <a:ext cx="440677" cy="237030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5001394" y="2880551"/>
                <a:ext cx="706079" cy="367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altLang="ko-KR" sz="1800" dirty="0" smtClean="0">
                    <a:ln w="6350">
                      <a:solidFill>
                        <a:schemeClr val="tx1">
                          <a:alpha val="40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508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$4.99</a:t>
                </a:r>
                <a:endParaRPr lang="uk-UA" altLang="ko-KR" sz="1800" dirty="0">
                  <a:ln w="6350">
                    <a:solidFill>
                      <a:schemeClr val="tx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휴먼옛체" panose="02030504000101010101" pitchFamily="18" charset="-127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51" name="Picture 2" descr="0284_doPub_Digital-Menu-Board-i_8x.jpg (602×340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861" y="2864010"/>
              <a:ext cx="1796214" cy="101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직사각형 11"/>
            <p:cNvSpPr/>
            <p:nvPr/>
          </p:nvSpPr>
          <p:spPr bwMode="auto">
            <a:xfrm>
              <a:off x="5999870" y="2668149"/>
              <a:ext cx="2153533" cy="2983832"/>
            </a:xfrm>
            <a:prstGeom prst="rect">
              <a:avLst/>
            </a:prstGeom>
            <a:noFill/>
            <a:ln w="25400" algn="ctr">
              <a:solidFill>
                <a:srgbClr val="595959">
                  <a:alpha val="50000"/>
                </a:srgbClr>
              </a:solidFill>
              <a:miter lim="800000"/>
              <a:headEnd/>
              <a:tailEnd/>
            </a:ln>
          </p:spPr>
          <p:txBody>
            <a:bodyPr lIns="29179" tIns="37056" rIns="29179" bIns="37056" rtlCol="0" anchor="ctr"/>
            <a:lstStyle/>
            <a:p>
              <a:pPr algn="ctr" defTabSz="744240">
                <a:spcBef>
                  <a:spcPct val="50000"/>
                </a:spcBef>
              </a:pPr>
              <a:endParaRPr lang="uk-UA" altLang="ko-KR" sz="813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95"/>
            <p:cNvSpPr>
              <a:spLocks noChangeArrowheads="1"/>
            </p:cNvSpPr>
            <p:nvPr/>
          </p:nvSpPr>
          <p:spPr bwMode="auto">
            <a:xfrm>
              <a:off x="6371882" y="3955293"/>
              <a:ext cx="1422168" cy="13337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 lIns="0" tIns="0" rIns="74247" bIns="0" anchor="t">
              <a:spAutoFit/>
            </a:bodyPr>
            <a:lstStyle/>
            <a:p>
              <a:pPr algn="ctr" eaLnBrk="0" latinLnBrk="0" hangingPunct="0">
                <a:lnSpc>
                  <a:spcPct val="110000"/>
                </a:lnSpc>
                <a:buFont typeface="Wingdings" pitchFamily="2" charset="2"/>
                <a:buNone/>
              </a:pPr>
              <a:endParaRPr lang="uk-UA" altLang="ko-KR" sz="975" dirty="0">
                <a:solidFill>
                  <a:srgbClr val="C500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직사각형 21"/>
            <p:cNvSpPr/>
            <p:nvPr/>
          </p:nvSpPr>
          <p:spPr bwMode="auto">
            <a:xfrm>
              <a:off x="6453622" y="3195345"/>
              <a:ext cx="500398" cy="26264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9179" tIns="37056" rIns="29179" bIns="37056" rtlCol="0" anchor="ctr"/>
            <a:lstStyle/>
            <a:p>
              <a:pPr algn="ctr" defTabSz="744240">
                <a:spcBef>
                  <a:spcPct val="50000"/>
                </a:spcBef>
              </a:pPr>
              <a:endParaRPr lang="uk-UA" altLang="ko-KR" sz="813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직사각형 83"/>
            <p:cNvSpPr/>
            <p:nvPr/>
          </p:nvSpPr>
          <p:spPr bwMode="auto">
            <a:xfrm>
              <a:off x="6435033" y="4731356"/>
              <a:ext cx="500398" cy="26264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9179" tIns="37056" rIns="29179" bIns="37056" rtlCol="0" anchor="ctr"/>
            <a:lstStyle/>
            <a:p>
              <a:pPr algn="ctr" defTabSz="744240">
                <a:spcBef>
                  <a:spcPct val="50000"/>
                </a:spcBef>
              </a:pPr>
              <a:endParaRPr lang="uk-UA" altLang="ko-KR" sz="813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22066" y="5086911"/>
            <a:ext cx="4953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MS SQL</a:t>
            </a:r>
            <a:b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uk-UA" altLang="ko-KR" sz="1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MySQL</a:t>
            </a:r>
            <a:endParaRPr lang="uk-UA" altLang="ko-KR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uk-UA" altLang="ko-KR" sz="1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Oracle</a:t>
            </a:r>
            <a:endParaRPr lang="uk-UA" altLang="ko-KR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uk-UA" altLang="ko-KR" sz="1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PostgreSQL</a:t>
            </a: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altLang="ko-K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XML, Excel, CSV</a:t>
            </a:r>
            <a:endParaRPr lang="uk-UA" altLang="ko-KR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" y="3367764"/>
            <a:ext cx="502139" cy="4931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92" y="3367111"/>
            <a:ext cx="472156" cy="472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30" y="3353582"/>
            <a:ext cx="508254" cy="5082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3" y="3325982"/>
            <a:ext cx="743440" cy="62804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28804" r="17967" b="5841"/>
          <a:stretch/>
        </p:blipFill>
        <p:spPr>
          <a:xfrm>
            <a:off x="3114383" y="3257761"/>
            <a:ext cx="754890" cy="7161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56" y="3349335"/>
            <a:ext cx="505834" cy="621716"/>
          </a:xfrm>
          <a:prstGeom prst="rect">
            <a:avLst/>
          </a:prstGeom>
        </p:spPr>
      </p:pic>
      <p:sp>
        <p:nvSpPr>
          <p:cNvPr id="67" name="Down Arrow 66"/>
          <p:cNvSpPr/>
          <p:nvPr/>
        </p:nvSpPr>
        <p:spPr bwMode="auto">
          <a:xfrm rot="16200000">
            <a:off x="1780880" y="4329816"/>
            <a:ext cx="501916" cy="703257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16200000">
            <a:off x="3789955" y="4324025"/>
            <a:ext cx="501916" cy="703257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Down Arrow 70"/>
          <p:cNvSpPr/>
          <p:nvPr/>
        </p:nvSpPr>
        <p:spPr bwMode="auto">
          <a:xfrm rot="16200000">
            <a:off x="5916442" y="4411929"/>
            <a:ext cx="501916" cy="469377"/>
          </a:xfrm>
          <a:prstGeom prst="downArrow">
            <a:avLst>
              <a:gd name="adj1" fmla="val 50000"/>
              <a:gd name="adj2" fmla="val 35484"/>
            </a:avLst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직사각형 139"/>
          <p:cNvSpPr/>
          <p:nvPr/>
        </p:nvSpPr>
        <p:spPr>
          <a:xfrm>
            <a:off x="6878289" y="4401108"/>
            <a:ext cx="2424935" cy="5416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13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 eaLnBrk="0" latin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uk-UA" altLang="ko-KR" sz="1600" b="0" dirty="0" smtClean="0">
                <a:solidFill>
                  <a:srgbClr val="B00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Дані оновлюються автоматично</a:t>
            </a:r>
            <a:endParaRPr lang="uk-UA" altLang="ko-KR" sz="1600" b="0" dirty="0">
              <a:solidFill>
                <a:srgbClr val="B00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08" y="4213266"/>
            <a:ext cx="617152" cy="957650"/>
          </a:xfrm>
          <a:prstGeom prst="rect">
            <a:avLst/>
          </a:prstGeom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30" y="5475536"/>
            <a:ext cx="1542420" cy="32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그림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77514" r="73239"/>
          <a:stretch/>
        </p:blipFill>
        <p:spPr>
          <a:xfrm>
            <a:off x="2378717" y="5495767"/>
            <a:ext cx="240400" cy="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820"/>
      </p:ext>
    </p:extLst>
  </p:cSld>
  <p:clrMapOvr>
    <a:masterClrMapping/>
  </p:clrMapOvr>
</p:sld>
</file>

<file path=ppt/theme/theme1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bg1">
              <a:lumMod val="65000"/>
            </a:schemeClr>
          </a:solidFill>
          <a:miter lim="800000"/>
          <a:headEnd/>
          <a:tailEnd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LG스마트체 SemiBold"/>
        <a:cs typeface=""/>
      </a:majorFont>
      <a:minorFont>
        <a:latin typeface="Arial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1033E"/>
          </a:solidFill>
          <a:round/>
          <a:headEnd type="triangle" w="med" len="med"/>
          <a:tailEnd type="triangle" w="med" len="med"/>
        </a:ln>
      </a:spPr>
      <a:bodyPr wrap="square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1033E"/>
          </a:solidFill>
          <a:round/>
          <a:headEnd type="triangle" w="med" len="med"/>
          <a:tailEnd type="triangle" w="med" len="med"/>
        </a:ln>
      </a:spPr>
      <a:bodyPr wrap="square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1033E"/>
          </a:solidFill>
          <a:round/>
          <a:headEnd type="triangle" w="med" len="med"/>
          <a:tailEnd type="triangle" w="med" len="med"/>
        </a:ln>
      </a:spPr>
      <a:bodyPr wrap="square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1033E"/>
          </a:solidFill>
          <a:round/>
          <a:headEnd type="triangle" w="med" len="med"/>
          <a:tailEnd type="triangle" w="med" len="med"/>
        </a:ln>
      </a:spPr>
      <a:bodyPr wrap="square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1033E"/>
          </a:solidFill>
          <a:round/>
          <a:headEnd type="triangle" w="med" len="med"/>
          <a:tailEnd type="triangle" w="med" len="med"/>
        </a:ln>
      </a:spPr>
      <a:bodyPr wrap="square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2004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eaLnBrk="0" latinLnBrk="0" hangingPunct="0">
          <a:defRPr sz="2000" dirty="0" smtClean="0">
            <a:ln>
              <a:solidFill>
                <a:srgbClr val="FFFFFF">
                  <a:alpha val="47000"/>
                </a:srgbClr>
              </a:solidFill>
            </a:ln>
            <a:solidFill>
              <a:srgbClr val="FFFFFF"/>
            </a:solidFill>
            <a:latin typeface="Calibri" panose="020F0502020204030204" pitchFamily="34" charset="0"/>
            <a:ea typeface="굴림" pitchFamily="50" charset="-127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bg1">
              <a:lumMod val="65000"/>
            </a:schemeClr>
          </a:solidFill>
          <a:miter lim="800000"/>
          <a:headEnd/>
          <a:tailEnd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81445</TotalTime>
  <Words>1659</Words>
  <Application>Microsoft Office PowerPoint</Application>
  <PresentationFormat>Аркуш A4 (210x297 мм)</PresentationFormat>
  <Paragraphs>419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слайдів</vt:lpstr>
      </vt:variant>
      <vt:variant>
        <vt:i4>27</vt:i4>
      </vt:variant>
    </vt:vector>
  </HeadingPairs>
  <TitlesOfParts>
    <vt:vector size="50" baseType="lpstr">
      <vt:lpstr>돋움</vt:lpstr>
      <vt:lpstr>굴림</vt:lpstr>
      <vt:lpstr>맑은 고딕</vt:lpstr>
      <vt:lpstr>Arial</vt:lpstr>
      <vt:lpstr>Arial Narrow</vt:lpstr>
      <vt:lpstr>Arial Unicode MS</vt:lpstr>
      <vt:lpstr>LG Smart_Global</vt:lpstr>
      <vt:lpstr>LG Smart_Global SemiBold</vt:lpstr>
      <vt:lpstr>LG스마트체 Bold</vt:lpstr>
      <vt:lpstr>LG스마트체 Regular</vt:lpstr>
      <vt:lpstr>Open Sans</vt:lpstr>
      <vt:lpstr>Wingdings</vt:lpstr>
      <vt:lpstr>휴먼옛체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10_디자인 사용자 지정</vt:lpstr>
      <vt:lpstr>Cover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yr</cp:lastModifiedBy>
  <cp:lastPrinted>2014-03-07T04:26:36Z</cp:lastPrinted>
  <dcterms:created xsi:type="dcterms:W3CDTF">2009-05-17T06:05:53Z</dcterms:created>
  <dcterms:modified xsi:type="dcterms:W3CDTF">2020-07-25T10:09:00Z</dcterms:modified>
</cp:coreProperties>
</file>